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27" r:id="rId2"/>
    <p:sldId id="273" r:id="rId3"/>
    <p:sldId id="329" r:id="rId4"/>
    <p:sldId id="345" r:id="rId5"/>
    <p:sldId id="332" r:id="rId6"/>
    <p:sldId id="319" r:id="rId7"/>
    <p:sldId id="352" r:id="rId8"/>
    <p:sldId id="353" r:id="rId9"/>
    <p:sldId id="354" r:id="rId10"/>
    <p:sldId id="356" r:id="rId11"/>
    <p:sldId id="360" r:id="rId12"/>
    <p:sldId id="357" r:id="rId13"/>
    <p:sldId id="358" r:id="rId14"/>
    <p:sldId id="359" r:id="rId15"/>
    <p:sldId id="361" r:id="rId16"/>
    <p:sldId id="377" r:id="rId17"/>
    <p:sldId id="363" r:id="rId18"/>
    <p:sldId id="364" r:id="rId19"/>
    <p:sldId id="365" r:id="rId20"/>
    <p:sldId id="367" r:id="rId21"/>
    <p:sldId id="368" r:id="rId22"/>
    <p:sldId id="369" r:id="rId23"/>
    <p:sldId id="370" r:id="rId24"/>
    <p:sldId id="373" r:id="rId25"/>
    <p:sldId id="371" r:id="rId26"/>
    <p:sldId id="372" r:id="rId27"/>
    <p:sldId id="375" r:id="rId28"/>
    <p:sldId id="362" r:id="rId29"/>
    <p:sldId id="376" r:id="rId30"/>
  </p:sldIdLst>
  <p:sldSz cx="9144000" cy="6858000" type="screen4x3"/>
  <p:notesSz cx="10001250" cy="68770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66FF33"/>
    <a:srgbClr val="99FF66"/>
    <a:srgbClr val="FF99CC"/>
    <a:srgbClr val="FFFF99"/>
    <a:srgbClr val="FFFF66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326" autoAdjust="0"/>
    <p:restoredTop sz="94660"/>
  </p:normalViewPr>
  <p:slideViewPr>
    <p:cSldViewPr>
      <p:cViewPr varScale="1">
        <p:scale>
          <a:sx n="122" d="100"/>
          <a:sy n="122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34173" cy="343480"/>
          </a:xfrm>
          <a:prstGeom prst="rect">
            <a:avLst/>
          </a:prstGeom>
        </p:spPr>
        <p:txBody>
          <a:bodyPr vert="horz" lIns="89035" tIns="44518" rIns="89035" bIns="445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64842" y="0"/>
            <a:ext cx="4334173" cy="343480"/>
          </a:xfrm>
          <a:prstGeom prst="rect">
            <a:avLst/>
          </a:prstGeom>
        </p:spPr>
        <p:txBody>
          <a:bodyPr vert="horz" lIns="89035" tIns="44518" rIns="89035" bIns="44518" rtlCol="0"/>
          <a:lstStyle>
            <a:lvl1pPr algn="r">
              <a:defRPr sz="1200"/>
            </a:lvl1pPr>
          </a:lstStyle>
          <a:p>
            <a:fld id="{4919D81D-C181-4CC7-8DF6-906AE2F640B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32504"/>
            <a:ext cx="4334173" cy="343480"/>
          </a:xfrm>
          <a:prstGeom prst="rect">
            <a:avLst/>
          </a:prstGeom>
        </p:spPr>
        <p:txBody>
          <a:bodyPr vert="horz" lIns="89035" tIns="44518" rIns="89035" bIns="445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64842" y="6532504"/>
            <a:ext cx="4334173" cy="343480"/>
          </a:xfrm>
          <a:prstGeom prst="rect">
            <a:avLst/>
          </a:prstGeom>
        </p:spPr>
        <p:txBody>
          <a:bodyPr vert="horz" lIns="89035" tIns="44518" rIns="89035" bIns="44518" rtlCol="0" anchor="b"/>
          <a:lstStyle>
            <a:lvl1pPr algn="r">
              <a:defRPr sz="1200"/>
            </a:lvl1pPr>
          </a:lstStyle>
          <a:p>
            <a:fld id="{3A7EADA6-DC70-450F-B2CC-E165C7CD0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06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34173" cy="3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3" tIns="48222" rIns="96443" bIns="48222" numCol="1" anchor="t" anchorCtr="0" compatLnSpc="1">
            <a:prstTxWarp prst="textNoShape">
              <a:avLst/>
            </a:prstTxWarp>
          </a:bodyPr>
          <a:lstStyle>
            <a:lvl1pPr defTabSz="964547">
              <a:defRPr sz="13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64842" y="0"/>
            <a:ext cx="4334173" cy="3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3" tIns="48222" rIns="96443" bIns="48222" numCol="1" anchor="t" anchorCtr="0" compatLnSpc="1">
            <a:prstTxWarp prst="textNoShape">
              <a:avLst/>
            </a:prstTxWarp>
          </a:bodyPr>
          <a:lstStyle>
            <a:lvl1pPr algn="r" defTabSz="964547">
              <a:defRPr sz="13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5938"/>
            <a:ext cx="3438525" cy="2578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9679" y="3266251"/>
            <a:ext cx="8001895" cy="309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3" tIns="48222" rIns="96443" bIns="482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32504"/>
            <a:ext cx="4334173" cy="3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3" tIns="48222" rIns="96443" bIns="48222" numCol="1" anchor="b" anchorCtr="0" compatLnSpc="1">
            <a:prstTxWarp prst="textNoShape">
              <a:avLst/>
            </a:prstTxWarp>
          </a:bodyPr>
          <a:lstStyle>
            <a:lvl1pPr defTabSz="964547">
              <a:defRPr sz="13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64842" y="6532504"/>
            <a:ext cx="4334173" cy="3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43" tIns="48222" rIns="96443" bIns="48222" numCol="1" anchor="b" anchorCtr="0" compatLnSpc="1">
            <a:prstTxWarp prst="textNoShape">
              <a:avLst/>
            </a:prstTxWarp>
          </a:bodyPr>
          <a:lstStyle>
            <a:lvl1pPr algn="r" defTabSz="964547">
              <a:defRPr sz="1300"/>
            </a:lvl1pPr>
          </a:lstStyle>
          <a:p>
            <a:fld id="{CA78D31D-5666-4AC9-B8DE-A0EC5879F4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061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9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385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81363" y="515938"/>
            <a:ext cx="3438525" cy="2578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9D0A9-016E-4738-A0E9-1B5ECD34C44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741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347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66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394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761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125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932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568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0868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3649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9996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077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4068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1381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9135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504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187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807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17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399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392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228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665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47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D31D-5666-4AC9-B8DE-A0EC5879F4F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838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8CFF4-7004-4D73-BA7C-2422AD1FE0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16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ACF32-D747-421B-A51F-8879815C93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70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D7906-F312-4909-8AE5-5668D705618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16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A9B15-ADF3-465B-B231-4E729724A9B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1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4AB03-7F0C-48A0-B158-01F162588EF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52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6DBA4-0258-4518-AE7B-448DFFB8A83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5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C4FF-0507-4F39-8362-E25A8A26C1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3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196F8-CBAF-42B5-9EBA-D770390AE08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04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22FC8-7443-4AAA-B4E5-95943602B8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63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A55EB-B332-4072-9184-3C879B549F2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40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850C0-0011-4468-A8FB-176E1C4D17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98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FF482A-8233-4065-8AE3-261FE485700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3" y="8620"/>
            <a:ext cx="8964613" cy="789183"/>
          </a:xfrm>
        </p:spPr>
        <p:txBody>
          <a:bodyPr/>
          <a:lstStyle/>
          <a:p>
            <a:pPr algn="l"/>
            <a:r>
              <a:rPr lang="ru-RU" sz="2000" b="1" dirty="0" smtClean="0"/>
              <a:t>1. </a:t>
            </a:r>
            <a:r>
              <a:rPr lang="en-US" sz="2000" b="1" dirty="0" err="1" smtClean="0"/>
              <a:t>Инструкция</a:t>
            </a:r>
            <a:r>
              <a:rPr lang="en-US" sz="2000" b="1" dirty="0" smtClean="0"/>
              <a:t> </a:t>
            </a:r>
            <a:r>
              <a:rPr lang="en-US" sz="2000" b="1" dirty="0" err="1"/>
              <a:t>внутреннего</a:t>
            </a:r>
            <a:r>
              <a:rPr lang="en-US" sz="2000" b="1" dirty="0"/>
              <a:t> </a:t>
            </a:r>
            <a:r>
              <a:rPr lang="en-US" sz="2000" b="1" dirty="0" err="1"/>
              <a:t>представления</a:t>
            </a:r>
            <a:r>
              <a:rPr lang="en-US" sz="2000" b="1" dirty="0"/>
              <a:t> </a:t>
            </a:r>
            <a:r>
              <a:rPr lang="en-US" sz="2000" b="1" dirty="0" err="1" smtClean="0"/>
              <a:t>программы</a:t>
            </a:r>
            <a:r>
              <a:rPr lang="ru-RU" sz="2000" b="1" dirty="0" smtClean="0"/>
              <a:t> </a:t>
            </a:r>
            <a:r>
              <a:rPr lang="ru-RU" sz="2000" dirty="0" smtClean="0"/>
              <a:t>- </a:t>
            </a:r>
            <a:endParaRPr lang="ru-RU" sz="4000" b="1" dirty="0"/>
          </a:p>
        </p:txBody>
      </p:sp>
      <p:grpSp>
        <p:nvGrpSpPr>
          <p:cNvPr id="54" name="Группа 53"/>
          <p:cNvGrpSpPr/>
          <p:nvPr/>
        </p:nvGrpSpPr>
        <p:grpSpPr>
          <a:xfrm>
            <a:off x="2389257" y="797803"/>
            <a:ext cx="6638238" cy="5213322"/>
            <a:chOff x="2389257" y="797803"/>
            <a:chExt cx="6638238" cy="5213322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3784413" y="1226367"/>
              <a:ext cx="2610290" cy="373615"/>
              <a:chOff x="4121950" y="604284"/>
              <a:chExt cx="2610290" cy="373615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4121950" y="604284"/>
                <a:ext cx="2610290" cy="3706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211960" y="670122"/>
                <a:ext cx="24302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/>
                  <a:t>Анализатор лексики</a:t>
                </a:r>
                <a:endParaRPr lang="ru-RU" sz="1400" dirty="0"/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3784413" y="2306487"/>
              <a:ext cx="2610290" cy="370638"/>
              <a:chOff x="4121950" y="638691"/>
              <a:chExt cx="2610290" cy="370638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4121950" y="638691"/>
                <a:ext cx="2610290" cy="3706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211960" y="670122"/>
                <a:ext cx="24302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/>
                  <a:t>Анализатор синтаксиса</a:t>
                </a:r>
                <a:endParaRPr lang="ru-RU" sz="1400" dirty="0"/>
              </a:p>
            </p:txBody>
          </p:sp>
        </p:grpSp>
        <p:grpSp>
          <p:nvGrpSpPr>
            <p:cNvPr id="15" name="Группа 14"/>
            <p:cNvGrpSpPr/>
            <p:nvPr/>
          </p:nvGrpSpPr>
          <p:grpSpPr>
            <a:xfrm>
              <a:off x="3784413" y="3252412"/>
              <a:ext cx="2610290" cy="370638"/>
              <a:chOff x="4121950" y="638691"/>
              <a:chExt cx="2610290" cy="370638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4121950" y="638691"/>
                <a:ext cx="2610290" cy="3706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211960" y="670122"/>
                <a:ext cx="24302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/>
                  <a:t>Анализатор семантики</a:t>
                </a:r>
                <a:endParaRPr lang="ru-RU" sz="1400" dirty="0"/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3784413" y="4967523"/>
              <a:ext cx="2610290" cy="579324"/>
              <a:chOff x="4121950" y="2528964"/>
              <a:chExt cx="2610290" cy="579324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4121950" y="2528964"/>
                <a:ext cx="2610290" cy="57932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211960" y="2557016"/>
                <a:ext cx="24302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/>
                  <a:t>Генератор внутреннего представления</a:t>
                </a:r>
                <a:endParaRPr lang="ru-RU" sz="1400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2389257" y="797803"/>
              <a:ext cx="4005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current_pos=initial_pos+16*step</a:t>
              </a:r>
              <a:endParaRPr lang="ru-RU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27195" y="797803"/>
              <a:ext cx="27003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Строка исходной программы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27195" y="1787913"/>
              <a:ext cx="27003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Последовательность токенов</a:t>
              </a:r>
              <a:endParaRPr lang="ru-RU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04693" y="2808800"/>
              <a:ext cx="27003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Дерево разбора</a:t>
              </a:r>
              <a:endParaRPr lang="ru-RU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304693" y="3617373"/>
              <a:ext cx="27003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Абстрактное синтаксическое дерево 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ru-RU" sz="1400" dirty="0" smtClean="0"/>
                <a:t>(АСД</a:t>
              </a:r>
              <a:r>
                <a:rPr lang="en-US" sz="1400" dirty="0" smtClean="0"/>
                <a:t> – </a:t>
              </a:r>
              <a:r>
                <a:rPr lang="ru-RU" sz="1400" dirty="0" smtClean="0"/>
                <a:t>Внутреннее </a:t>
              </a:r>
              <a:r>
                <a:rPr lang="en-US" sz="1400" dirty="0" smtClean="0"/>
                <a:t> </a:t>
              </a:r>
              <a:r>
                <a:rPr lang="ru-RU" sz="1400" dirty="0" smtClean="0"/>
                <a:t>представление </a:t>
              </a:r>
              <a:r>
                <a:rPr lang="en-US" sz="1400" dirty="0" smtClean="0"/>
                <a:t>1</a:t>
              </a:r>
              <a:r>
                <a:rPr lang="ru-RU" sz="1400" dirty="0" smtClean="0"/>
                <a:t>)</a:t>
              </a:r>
              <a:endParaRPr lang="ru-RU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04693" y="5703348"/>
              <a:ext cx="27003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Внутреннее представление 2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89257" y="1787913"/>
              <a:ext cx="4005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  <a:sym typeface="Symbol"/>
                </a:rPr>
                <a:t>id,1=id,2+nm,3*id,4</a:t>
              </a:r>
              <a:endParaRPr lang="ru-RU" sz="1600" dirty="0"/>
            </a:p>
          </p:txBody>
        </p:sp>
        <p:grpSp>
          <p:nvGrpSpPr>
            <p:cNvPr id="42" name="Группа 41"/>
            <p:cNvGrpSpPr/>
            <p:nvPr/>
          </p:nvGrpSpPr>
          <p:grpSpPr>
            <a:xfrm>
              <a:off x="3919428" y="3617373"/>
              <a:ext cx="2475275" cy="1196640"/>
              <a:chOff x="341530" y="2123855"/>
              <a:chExt cx="2655295" cy="1342892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926595" y="2131113"/>
                <a:ext cx="45005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ourier New" panose="02070309020205020404" pitchFamily="49" charset="0"/>
                    <a:cs typeface="Courier New" panose="02070309020205020404" pitchFamily="49" charset="0"/>
                    <a:sym typeface="Symbol"/>
                  </a:rPr>
                  <a:t>=</a:t>
                </a:r>
                <a:endParaRPr lang="ru-RU" sz="1400" dirty="0"/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1151620" y="2123855"/>
                <a:ext cx="585065" cy="3706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41530" y="2461393"/>
                <a:ext cx="81009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ourier New" panose="02070309020205020404" pitchFamily="49" charset="0"/>
                    <a:cs typeface="Courier New" panose="02070309020205020404" pitchFamily="49" charset="0"/>
                    <a:sym typeface="Symbol"/>
                  </a:rPr>
                  <a:t>id,1</a:t>
                </a:r>
                <a:endParaRPr lang="ru-RU" sz="14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376645" y="2461393"/>
                <a:ext cx="45005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ourier New" panose="02070309020205020404" pitchFamily="49" charset="0"/>
                    <a:cs typeface="Courier New" panose="02070309020205020404" pitchFamily="49" charset="0"/>
                    <a:sym typeface="Symbol"/>
                  </a:rPr>
                  <a:t>+</a:t>
                </a:r>
                <a:endParaRPr lang="ru-RU" sz="14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826695" y="2851193"/>
                <a:ext cx="45005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ourier New" panose="02070309020205020404" pitchFamily="49" charset="0"/>
                    <a:cs typeface="Courier New" panose="02070309020205020404" pitchFamily="49" charset="0"/>
                    <a:sym typeface="Symbol"/>
                  </a:rPr>
                  <a:t>*</a:t>
                </a:r>
                <a:endParaRPr lang="ru-RU" sz="14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91580" y="2851193"/>
                <a:ext cx="81009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ourier New" panose="02070309020205020404" pitchFamily="49" charset="0"/>
                    <a:cs typeface="Courier New" panose="02070309020205020404" pitchFamily="49" charset="0"/>
                    <a:sym typeface="Symbol"/>
                  </a:rPr>
                  <a:t>id,2</a:t>
                </a:r>
                <a:endParaRPr lang="ru-RU" sz="14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186735" y="3158970"/>
                <a:ext cx="81009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ourier New" panose="02070309020205020404" pitchFamily="49" charset="0"/>
                    <a:cs typeface="Courier New" panose="02070309020205020404" pitchFamily="49" charset="0"/>
                    <a:sym typeface="Symbol"/>
                  </a:rPr>
                  <a:t>id,4</a:t>
                </a:r>
                <a:endParaRPr lang="ru-RU" sz="14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304020" y="3158970"/>
                <a:ext cx="81009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latin typeface="Courier New" panose="02070309020205020404" pitchFamily="49" charset="0"/>
                    <a:cs typeface="Courier New" panose="02070309020205020404" pitchFamily="49" charset="0"/>
                    <a:sym typeface="Symbol"/>
                  </a:rPr>
                  <a:t>nm,3</a:t>
                </a:r>
                <a:endParaRPr lang="ru-RU" sz="1400" dirty="0"/>
              </a:p>
            </p:txBody>
          </p:sp>
          <p:cxnSp>
            <p:nvCxnSpPr>
              <p:cNvPr id="39" name="Прямая со стрелкой 38"/>
              <p:cNvCxnSpPr/>
              <p:nvPr/>
            </p:nvCxnSpPr>
            <p:spPr>
              <a:xfrm flipH="1">
                <a:off x="746575" y="2354180"/>
                <a:ext cx="315035" cy="1747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 стрелкой 45"/>
              <p:cNvCxnSpPr/>
              <p:nvPr/>
            </p:nvCxnSpPr>
            <p:spPr>
              <a:xfrm>
                <a:off x="1241630" y="2354180"/>
                <a:ext cx="315035" cy="1747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 стрелкой 46"/>
              <p:cNvCxnSpPr/>
              <p:nvPr/>
            </p:nvCxnSpPr>
            <p:spPr>
              <a:xfrm flipH="1">
                <a:off x="1196625" y="2708920"/>
                <a:ext cx="315035" cy="1747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 стрелкой 47"/>
              <p:cNvCxnSpPr/>
              <p:nvPr/>
            </p:nvCxnSpPr>
            <p:spPr>
              <a:xfrm>
                <a:off x="1691680" y="2708920"/>
                <a:ext cx="315035" cy="1747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 стрелкой 48"/>
              <p:cNvCxnSpPr/>
              <p:nvPr/>
            </p:nvCxnSpPr>
            <p:spPr>
              <a:xfrm flipH="1">
                <a:off x="1646675" y="3068960"/>
                <a:ext cx="315035" cy="1747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/>
              <p:nvPr/>
            </p:nvCxnSpPr>
            <p:spPr>
              <a:xfrm>
                <a:off x="2141730" y="3068960"/>
                <a:ext cx="315035" cy="1747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3761910" y="2817273"/>
              <a:ext cx="27003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/>
                <a:t>Дерево разбора</a:t>
              </a:r>
            </a:p>
            <a:p>
              <a:pPr algn="ctr"/>
              <a:endParaRPr lang="ru-RU" dirty="0"/>
            </a:p>
          </p:txBody>
        </p:sp>
      </p:grp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170310"/>
              </p:ext>
            </p:extLst>
          </p:nvPr>
        </p:nvGraphicFramePr>
        <p:xfrm>
          <a:off x="118786" y="1384403"/>
          <a:ext cx="2558485" cy="172885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30995"/>
                <a:gridCol w="1096494"/>
                <a:gridCol w="730996"/>
              </a:tblGrid>
              <a:tr h="34214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/>
                        <a:t>Внутрен</a:t>
                      </a:r>
                      <a:r>
                        <a:rPr lang="ru-RU" sz="1000" dirty="0" smtClean="0"/>
                        <a:t>-нее имя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/>
                        <a:t>Внешнее имя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Атрибуты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72439" marR="72439" marT="36220" marB="36220"/>
                </a:tc>
              </a:tr>
              <a:tr h="26645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id1</a:t>
                      </a:r>
                      <a:endParaRPr lang="ru-RU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current_pos</a:t>
                      </a:r>
                      <a:endParaRPr lang="ru-RU" sz="1100" dirty="0"/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 smtClean="0"/>
                        <a:t>int</a:t>
                      </a:r>
                      <a:endParaRPr lang="ru-RU" sz="11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</a:tr>
              <a:tr h="26645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id2</a:t>
                      </a:r>
                      <a:endParaRPr lang="ru-RU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initial_pos</a:t>
                      </a:r>
                      <a:endParaRPr lang="ru-RU" sz="11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/>
                        <a:t>int</a:t>
                      </a:r>
                      <a:endParaRPr lang="ru-RU" sz="1100" b="1" kern="1200" dirty="0" smtClean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</a:tr>
              <a:tr h="26645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nm3</a:t>
                      </a:r>
                      <a:endParaRPr lang="ru-RU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/>
                        <a:t>16</a:t>
                      </a:r>
                      <a:endParaRPr lang="ru-RU" sz="11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/>
                        <a:t>int</a:t>
                      </a:r>
                      <a:endParaRPr lang="ru-RU" sz="1100" b="1" kern="1200" dirty="0" smtClean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</a:tr>
              <a:tr h="26645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id4</a:t>
                      </a:r>
                      <a:endParaRPr lang="ru-RU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step</a:t>
                      </a:r>
                      <a:endParaRPr lang="ru-RU" sz="11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/>
                        <a:t>int</a:t>
                      </a:r>
                      <a:endParaRPr lang="ru-RU" sz="1100" b="1" kern="1200" dirty="0" smtClean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2439" marR="72439" marT="36220" marB="36220"/>
                </a:tc>
              </a:tr>
              <a:tr h="266453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72439" marR="72439" marT="36220" marB="3622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72439" marR="72439" marT="36220" marB="36220"/>
                </a:tc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111987" y="1088740"/>
            <a:ext cx="3019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Таблица </a:t>
            </a:r>
            <a:r>
              <a:rPr lang="ru-RU" sz="1400" dirty="0" smtClean="0"/>
              <a:t>символов (ТС)</a:t>
            </a:r>
            <a:endParaRPr lang="ru-RU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4076945" y="5679250"/>
            <a:ext cx="2205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t1   *,nm3,id4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t2   +,id2,t1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id1  t2</a:t>
            </a:r>
            <a:endParaRPr lang="ru-RU" sz="1600" b="1" dirty="0" smtClean="0">
              <a:latin typeface="Courier New" panose="02070309020205020404" pitchFamily="49" charset="0"/>
              <a:cs typeface="Courier New" panose="02070309020205020404" pitchFamily="49" charset="0"/>
              <a:sym typeface="Symbol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6515" y="3519010"/>
            <a:ext cx="2970330" cy="1261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tabLst>
                <a:tab pos="449263" algn="l"/>
              </a:tabLst>
            </a:pPr>
            <a:r>
              <a:rPr lang="ru-RU" sz="1200" b="1" dirty="0" smtClean="0">
                <a:sym typeface="Wingdings 2" pitchFamily="18" charset="2"/>
              </a:rPr>
              <a:t>Внутреннее представление 1</a:t>
            </a:r>
            <a:r>
              <a:rPr lang="en-US" sz="1200" b="1" dirty="0" smtClean="0">
                <a:sym typeface="Wingdings 2" pitchFamily="18" charset="2"/>
              </a:rPr>
              <a:t>(2)</a:t>
            </a:r>
            <a:r>
              <a:rPr lang="ru-RU" sz="1200" b="1" dirty="0" smtClean="0">
                <a:sym typeface="Wingdings 2" pitchFamily="18" charset="2"/>
              </a:rPr>
              <a:t>: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инструкции</a:t>
            </a:r>
            <a:r>
              <a:rPr lang="ru-RU" sz="1200" dirty="0" smtClean="0">
                <a:sym typeface="Wingdings 2" pitchFamily="18" charset="2"/>
              </a:rPr>
              <a:t> вида: </a:t>
            </a:r>
            <a:r>
              <a:rPr lang="ru-RU" sz="1400" b="1" dirty="0" smtClean="0">
                <a:latin typeface="Courier New" pitchFamily="49" charset="0"/>
              </a:rPr>
              <a:t>х </a:t>
            </a:r>
            <a:r>
              <a:rPr lang="ru-RU" sz="1400" b="1" dirty="0" smtClean="0">
                <a:latin typeface="Courier New" pitchFamily="49" charset="0"/>
                <a:sym typeface="Symbol"/>
              </a:rPr>
              <a:t></a:t>
            </a:r>
            <a:r>
              <a:rPr lang="ru-RU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op, y,</a:t>
            </a:r>
            <a:r>
              <a:rPr lang="ru-RU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z</a:t>
            </a:r>
            <a:endParaRPr lang="ru-RU" sz="1400" dirty="0" smtClean="0"/>
          </a:p>
          <a:p>
            <a:pPr>
              <a:tabLst>
                <a:tab pos="449263" algn="l"/>
              </a:tabLst>
            </a:pPr>
            <a:r>
              <a:rPr lang="ru-RU" sz="1200" dirty="0" smtClean="0">
                <a:sym typeface="Wingdings 2" pitchFamily="18" charset="2"/>
              </a:rPr>
              <a:t>где </a:t>
            </a:r>
            <a:r>
              <a:rPr lang="ru-RU" sz="1400" b="1" dirty="0" smtClean="0">
                <a:latin typeface="Courier New" pitchFamily="49" charset="0"/>
              </a:rPr>
              <a:t>х</a:t>
            </a:r>
            <a:r>
              <a:rPr lang="en-US" sz="1400" b="1" dirty="0" smtClean="0">
                <a:latin typeface="Courier New" pitchFamily="49" charset="0"/>
              </a:rPr>
              <a:t>,</a:t>
            </a:r>
            <a:r>
              <a:rPr lang="ru-RU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y,</a:t>
            </a:r>
            <a:r>
              <a:rPr lang="ru-RU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z</a:t>
            </a:r>
            <a:r>
              <a:rPr lang="en-US" sz="1200" b="1" dirty="0" smtClean="0">
                <a:latin typeface="Courier New" pitchFamily="49" charset="0"/>
              </a:rPr>
              <a:t> </a:t>
            </a:r>
            <a:r>
              <a:rPr lang="ru-RU" sz="1200" b="1" dirty="0" smtClean="0">
                <a:latin typeface="Courier New" pitchFamily="49" charset="0"/>
              </a:rPr>
              <a:t>– </a:t>
            </a:r>
            <a:r>
              <a:rPr lang="ru-RU" sz="1200" dirty="0" smtClean="0">
                <a:sym typeface="Wingdings 2" pitchFamily="18" charset="2"/>
              </a:rPr>
              <a:t>абстрактные области памяти, отведенные под соответствующие переменные		</a:t>
            </a:r>
            <a:endParaRPr lang="ru-RU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71500" y="4895871"/>
            <a:ext cx="2919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449263" algn="l"/>
              </a:tabLst>
            </a:pPr>
            <a:r>
              <a:rPr lang="ru-RU" sz="1200" b="1" dirty="0" smtClean="0">
                <a:sym typeface="Wingdings 2" pitchFamily="18" charset="2"/>
              </a:rPr>
              <a:t>Внутреннее представление 2</a:t>
            </a:r>
            <a:r>
              <a:rPr lang="en-US" sz="1200" b="1" dirty="0" smtClean="0">
                <a:sym typeface="Wingdings 2" pitchFamily="18" charset="2"/>
              </a:rPr>
              <a:t>(3)</a:t>
            </a:r>
            <a:r>
              <a:rPr lang="ru-RU" sz="1200" b="1" dirty="0" smtClean="0">
                <a:sym typeface="Wingdings 2" pitchFamily="18" charset="2"/>
              </a:rPr>
              <a:t>: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операции</a:t>
            </a:r>
            <a:r>
              <a:rPr lang="ru-RU" sz="1200" dirty="0" smtClean="0">
                <a:sym typeface="Wingdings 2" pitchFamily="18" charset="2"/>
              </a:rPr>
              <a:t> вида: </a:t>
            </a:r>
            <a:r>
              <a:rPr lang="en-US" sz="1400" b="1" dirty="0" smtClean="0">
                <a:latin typeface="Courier New" pitchFamily="49" charset="0"/>
              </a:rPr>
              <a:t>OP</a:t>
            </a:r>
            <a:r>
              <a:rPr lang="ru-RU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X, Y,</a:t>
            </a:r>
            <a:r>
              <a:rPr lang="ru-RU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Z</a:t>
            </a:r>
            <a:r>
              <a:rPr lang="ru-RU" sz="1400" b="1" dirty="0" smtClean="0">
                <a:latin typeface="Courier New" pitchFamily="49" charset="0"/>
              </a:rPr>
              <a:t>,</a:t>
            </a:r>
          </a:p>
          <a:p>
            <a:pPr lvl="0">
              <a:tabLst>
                <a:tab pos="449263" algn="l"/>
              </a:tabLst>
            </a:pPr>
            <a:r>
              <a:rPr lang="ru-RU" sz="1200" dirty="0" smtClean="0">
                <a:sym typeface="Wingdings 2" pitchFamily="18" charset="2"/>
              </a:rPr>
              <a:t>где </a:t>
            </a:r>
            <a:r>
              <a:rPr lang="ru-RU" sz="1400" b="1" dirty="0" smtClean="0">
                <a:latin typeface="Courier New" pitchFamily="49" charset="0"/>
              </a:rPr>
              <a:t>Х</a:t>
            </a:r>
            <a:r>
              <a:rPr lang="en-US" sz="1400" b="1" dirty="0" smtClean="0">
                <a:latin typeface="Courier New" pitchFamily="49" charset="0"/>
              </a:rPr>
              <a:t>, Y,</a:t>
            </a:r>
            <a:r>
              <a:rPr lang="ru-RU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Z</a:t>
            </a:r>
            <a:r>
              <a:rPr lang="en-US" sz="1200" b="1" dirty="0" smtClean="0">
                <a:latin typeface="Courier New" pitchFamily="49" charset="0"/>
              </a:rPr>
              <a:t> </a:t>
            </a:r>
            <a:r>
              <a:rPr lang="ru-RU" sz="1200" b="1" dirty="0" smtClean="0">
                <a:latin typeface="Courier New" pitchFamily="49" charset="0"/>
              </a:rPr>
              <a:t>– </a:t>
            </a:r>
            <a:r>
              <a:rPr lang="ru-RU" sz="1200" dirty="0" smtClean="0">
                <a:sym typeface="Wingdings 2" pitchFamily="18" charset="2"/>
              </a:rPr>
              <a:t>регистры</a:t>
            </a:r>
            <a:r>
              <a:rPr lang="en-US" sz="1200" dirty="0" smtClean="0">
                <a:sym typeface="Wingdings 2" pitchFamily="18" charset="2"/>
              </a:rPr>
              <a:t> </a:t>
            </a:r>
            <a:r>
              <a:rPr lang="ru-RU" sz="1200" dirty="0" smtClean="0">
                <a:sym typeface="Wingdings 2" pitchFamily="18" charset="2"/>
              </a:rPr>
              <a:t>или адреса ячеек памяти;</a:t>
            </a:r>
            <a:br>
              <a:rPr lang="ru-RU" sz="1200" dirty="0" smtClean="0">
                <a:sym typeface="Wingdings 2" pitchFamily="18" charset="2"/>
              </a:rPr>
            </a:br>
            <a:r>
              <a:rPr lang="ru-RU" sz="1200" dirty="0" smtClean="0">
                <a:sym typeface="Wingdings 2" pitchFamily="18" charset="2"/>
              </a:rPr>
              <a:t>операции объединяются в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команды</a:t>
            </a:r>
            <a:r>
              <a:rPr lang="en-US" sz="1200" dirty="0" smtClean="0">
                <a:sym typeface="Wingdings 2" pitchFamily="18" charset="2"/>
              </a:rPr>
              <a:t> </a:t>
            </a:r>
            <a:r>
              <a:rPr lang="ru-RU" sz="1200" dirty="0" smtClean="0">
                <a:sym typeface="Wingdings 2" pitchFamily="18" charset="2"/>
              </a:rPr>
              <a:t>		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3499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99" y="53625"/>
            <a:ext cx="8964613" cy="720080"/>
          </a:xfrm>
        </p:spPr>
        <p:txBody>
          <a:bodyPr/>
          <a:lstStyle/>
          <a:p>
            <a:pPr algn="l"/>
            <a:r>
              <a:rPr lang="ru-RU" sz="1800" b="1" dirty="0" smtClean="0"/>
              <a:t>24. Поток данных </a:t>
            </a:r>
            <a:r>
              <a:rPr lang="ru-RU" sz="1800" dirty="0" smtClean="0"/>
              <a:t>– все возможные наборы значений переменных, вычисленные в различных точках программы.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500" y="683695"/>
            <a:ext cx="9001000" cy="67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tabLst>
                <a:tab pos="541338" algn="l"/>
              </a:tabLst>
            </a:pPr>
            <a:r>
              <a:rPr lang="ru-RU" altLang="ru-RU" b="1" dirty="0" smtClean="0"/>
              <a:t>25. Живые переменные </a:t>
            </a:r>
            <a:r>
              <a:rPr lang="ru-RU" altLang="ru-RU" dirty="0" smtClean="0"/>
              <a:t>- переменные, используемые в базовых блоках, в которые попадает управление после выхода из исследуемого базового блока.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500" y="1313765"/>
            <a:ext cx="9001000" cy="67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tabLst>
                <a:tab pos="541338" algn="l"/>
              </a:tabLst>
            </a:pPr>
            <a:r>
              <a:rPr lang="ru-RU" altLang="ru-RU" b="1" dirty="0" smtClean="0"/>
              <a:t>25. Живые переменные </a:t>
            </a:r>
            <a:r>
              <a:rPr lang="ru-RU" altLang="ru-RU" dirty="0" smtClean="0"/>
              <a:t>- переменные, используемые в базовых блоках, в которые попадает управление после выхода из исследуемого базового блока.</a:t>
            </a:r>
            <a:endParaRPr lang="ru-RU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1438" y="1868514"/>
            <a:ext cx="9036050" cy="192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>
                <a:latin typeface="+mj-lt"/>
                <a:sym typeface="Wingdings 2" pitchFamily="18" charset="2"/>
              </a:rPr>
              <a:t>26-27.</a:t>
            </a:r>
            <a:r>
              <a:rPr lang="ru-RU" dirty="0" smtClean="0">
                <a:latin typeface="+mj-lt"/>
                <a:sym typeface="Wingdings 2" pitchFamily="18" charset="2"/>
              </a:rPr>
              <a:t> Существует несколько разновидностей </a:t>
            </a:r>
            <a:r>
              <a:rPr lang="ru-RU" b="1" dirty="0" smtClean="0">
                <a:latin typeface="+mj-lt"/>
                <a:sym typeface="Wingdings 2" pitchFamily="18" charset="2"/>
              </a:rPr>
              <a:t>бесполезного кода</a:t>
            </a:r>
            <a:r>
              <a:rPr lang="ru-RU" dirty="0" smtClean="0">
                <a:latin typeface="+mj-lt"/>
                <a:sym typeface="Wingdings 2" pitchFamily="18" charset="2"/>
              </a:rPr>
              <a:t> (инструкции которого не влияют на результат вычислений): </a:t>
            </a:r>
            <a:r>
              <a:rPr lang="ru-RU" b="1" dirty="0" smtClean="0">
                <a:latin typeface="+mj-lt"/>
                <a:sym typeface="Wingdings 2" pitchFamily="18" charset="2"/>
              </a:rPr>
              <a:t>м</a:t>
            </a:r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ертвый </a:t>
            </a:r>
            <a:r>
              <a:rPr lang="ru-RU" b="1" dirty="0">
                <a:latin typeface="+mj-lt"/>
                <a:cs typeface="Times New Roman" panose="02020603050405020304" pitchFamily="18" charset="0"/>
              </a:rPr>
              <a:t>код </a:t>
            </a:r>
            <a:r>
              <a:rPr lang="ru-RU" dirty="0" smtClean="0">
                <a:latin typeface="+mj-lt"/>
              </a:rPr>
              <a:t>– инструкции, результат которых не используется в дальнейших вычислениях; </a:t>
            </a:r>
            <a:r>
              <a:rPr lang="ru-RU" b="1" dirty="0" smtClean="0">
                <a:latin typeface="+mj-lt"/>
              </a:rPr>
              <a:t>н</a:t>
            </a:r>
            <a:r>
              <a:rPr lang="ru-RU" altLang="ru-RU" b="1" dirty="0" smtClean="0">
                <a:latin typeface="+mj-lt"/>
                <a:cs typeface="Times New Roman" panose="02020603050405020304" pitchFamily="18" charset="0"/>
                <a:sym typeface="Wingdings 2" pitchFamily="18" charset="2"/>
              </a:rPr>
              <a:t>едостижимый </a:t>
            </a:r>
            <a:r>
              <a:rPr lang="ru-RU" altLang="ru-RU" b="1" dirty="0">
                <a:latin typeface="+mj-lt"/>
                <a:cs typeface="Times New Roman" panose="02020603050405020304" pitchFamily="18" charset="0"/>
                <a:sym typeface="Wingdings 2" pitchFamily="18" charset="2"/>
              </a:rPr>
              <a:t>код </a:t>
            </a:r>
            <a:r>
              <a:rPr lang="ru-RU" altLang="ru-RU" dirty="0">
                <a:latin typeface="+mj-lt"/>
                <a:sym typeface="Wingdings 2" pitchFamily="18" charset="2"/>
              </a:rPr>
              <a:t>– инструкции, которые </a:t>
            </a:r>
            <a:r>
              <a:rPr lang="ru-RU" altLang="ru-RU" dirty="0" smtClean="0">
                <a:latin typeface="+mj-lt"/>
                <a:sym typeface="Wingdings 2" pitchFamily="18" charset="2"/>
              </a:rPr>
              <a:t>не </a:t>
            </a:r>
            <a:r>
              <a:rPr lang="ru-RU" altLang="ru-RU" dirty="0">
                <a:latin typeface="+mj-lt"/>
                <a:sym typeface="Wingdings 2" pitchFamily="18" charset="2"/>
              </a:rPr>
              <a:t>содержатся </a:t>
            </a:r>
            <a:r>
              <a:rPr lang="ru-RU" altLang="ru-RU" dirty="0" smtClean="0">
                <a:latin typeface="+mj-lt"/>
                <a:sym typeface="Wingdings 2" pitchFamily="18" charset="2"/>
              </a:rPr>
              <a:t>ни </a:t>
            </a:r>
            <a:r>
              <a:rPr lang="ru-RU" altLang="ru-RU" dirty="0">
                <a:latin typeface="+mj-lt"/>
                <a:sym typeface="Wingdings 2" pitchFamily="18" charset="2"/>
              </a:rPr>
              <a:t>в одном реальном пути </a:t>
            </a:r>
            <a:r>
              <a:rPr lang="ru-RU" altLang="ru-RU" dirty="0" smtClean="0">
                <a:latin typeface="+mj-lt"/>
                <a:sym typeface="Wingdings 2" pitchFamily="18" charset="2"/>
              </a:rPr>
              <a:t>выполнения; </a:t>
            </a:r>
            <a:r>
              <a:rPr lang="ru-RU" altLang="ru-RU" b="1" dirty="0" smtClean="0">
                <a:latin typeface="+mj-lt"/>
                <a:cs typeface="Times New Roman" panose="02020603050405020304" pitchFamily="18" charset="0"/>
                <a:sym typeface="Wingdings 2" pitchFamily="18" charset="2"/>
              </a:rPr>
              <a:t>избыточный </a:t>
            </a:r>
            <a:r>
              <a:rPr lang="ru-RU" altLang="ru-RU" b="1" dirty="0">
                <a:latin typeface="+mj-lt"/>
                <a:cs typeface="Times New Roman" panose="02020603050405020304" pitchFamily="18" charset="0"/>
                <a:sym typeface="Wingdings 2" pitchFamily="18" charset="2"/>
              </a:rPr>
              <a:t>код </a:t>
            </a:r>
            <a:r>
              <a:rPr lang="ru-RU" altLang="ru-RU" dirty="0">
                <a:latin typeface="+mj-lt"/>
                <a:sym typeface="Wingdings 2" pitchFamily="18" charset="2"/>
              </a:rPr>
              <a:t>– инструкции, повторно вычисляющие </a:t>
            </a:r>
            <a:r>
              <a:rPr lang="ru-RU" altLang="ru-RU" dirty="0" smtClean="0">
                <a:latin typeface="+mj-lt"/>
                <a:sym typeface="Wingdings 2" pitchFamily="18" charset="2"/>
              </a:rPr>
              <a:t>уже </a:t>
            </a:r>
            <a:r>
              <a:rPr lang="ru-RU" altLang="ru-RU" dirty="0">
                <a:latin typeface="+mj-lt"/>
                <a:sym typeface="Wingdings 2" pitchFamily="18" charset="2"/>
              </a:rPr>
              <a:t>вычисленные </a:t>
            </a:r>
            <a:r>
              <a:rPr lang="ru-RU" altLang="ru-RU" dirty="0" smtClean="0">
                <a:latin typeface="+mj-lt"/>
                <a:sym typeface="Wingdings 2" pitchFamily="18" charset="2"/>
              </a:rPr>
              <a:t>значения </a:t>
            </a:r>
            <a:r>
              <a:rPr lang="ru-RU" altLang="ru-RU" dirty="0">
                <a:sym typeface="Wingdings 2" pitchFamily="18" charset="2"/>
              </a:rPr>
              <a:t>(</a:t>
            </a:r>
            <a:r>
              <a:rPr lang="ru-RU" altLang="ru-RU" dirty="0" smtClean="0">
                <a:sym typeface="Wingdings 2" pitchFamily="18" charset="2"/>
              </a:rPr>
              <a:t>напр., </a:t>
            </a:r>
            <a:r>
              <a:rPr lang="ru-RU" altLang="ru-RU" dirty="0">
                <a:sym typeface="Wingdings 2" pitchFamily="18" charset="2"/>
              </a:rPr>
              <a:t>доступные </a:t>
            </a:r>
            <a:r>
              <a:rPr lang="ru-RU" altLang="ru-RU" dirty="0" smtClean="0">
                <a:sym typeface="Wingdings 2" pitchFamily="18" charset="2"/>
              </a:rPr>
              <a:t>выражения </a:t>
            </a:r>
            <a:r>
              <a:rPr lang="ru-RU" altLang="ru-RU" dirty="0">
                <a:sym typeface="Wingdings 2" pitchFamily="18" charset="2"/>
              </a:rPr>
              <a:t>или инвариантные вычисления в циклах</a:t>
            </a:r>
            <a:r>
              <a:rPr lang="ru-RU" altLang="ru-RU" dirty="0" smtClean="0">
                <a:sym typeface="Wingdings 2" pitchFamily="18" charset="2"/>
              </a:rPr>
              <a:t>)</a:t>
            </a:r>
            <a:r>
              <a:rPr lang="ru-RU" altLang="ru-RU" dirty="0" smtClean="0">
                <a:latin typeface="+mj-lt"/>
                <a:sym typeface="Wingdings 2" pitchFamily="18" charset="2"/>
              </a:rPr>
              <a:t>.</a:t>
            </a:r>
            <a:endParaRPr lang="ru-RU" dirty="0" smtClean="0">
              <a:latin typeface="+mj-lt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7446" y="3633115"/>
            <a:ext cx="8910637" cy="332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40000"/>
              </a:spcBef>
              <a:tabLst>
                <a:tab pos="895350" algn="l"/>
                <a:tab pos="1257300" algn="l"/>
              </a:tabLst>
            </a:pPr>
            <a:r>
              <a:rPr lang="ru-RU" b="1" dirty="0" smtClean="0">
                <a:latin typeface="+mj-lt"/>
              </a:rPr>
              <a:t>28. </a:t>
            </a:r>
            <a:r>
              <a:rPr lang="ru-RU" b="1" dirty="0" err="1" smtClean="0">
                <a:latin typeface="+mj-lt"/>
              </a:rPr>
              <a:t>Доминаторы</a:t>
            </a:r>
            <a:r>
              <a:rPr lang="ru-RU" b="1" dirty="0" smtClean="0">
                <a:latin typeface="+mj-lt"/>
              </a:rPr>
              <a:t>. </a:t>
            </a:r>
            <a:r>
              <a:rPr lang="ru-RU" dirty="0" smtClean="0"/>
              <a:t>В </a:t>
            </a:r>
            <a:r>
              <a:rPr lang="ru-RU" dirty="0"/>
              <a:t>ГПУ вершина </a:t>
            </a:r>
            <a:r>
              <a:rPr lang="en-US" i="1" dirty="0"/>
              <a:t>d </a:t>
            </a:r>
            <a:r>
              <a:rPr lang="ru-RU" dirty="0"/>
              <a:t>является </a:t>
            </a:r>
            <a:r>
              <a:rPr lang="ru-RU" b="1" dirty="0" err="1"/>
              <a:t>доминатором</a:t>
            </a:r>
            <a:r>
              <a:rPr lang="ru-RU" dirty="0"/>
              <a:t> вершины </a:t>
            </a:r>
            <a:r>
              <a:rPr lang="en-US" i="1" dirty="0"/>
              <a:t>n</a:t>
            </a:r>
            <a:r>
              <a:rPr lang="ru-RU" i="1" dirty="0"/>
              <a:t> </a:t>
            </a:r>
            <a:r>
              <a:rPr lang="ru-RU" dirty="0"/>
              <a:t>(этот факт записывается как </a:t>
            </a:r>
            <a:r>
              <a:rPr lang="en-US" i="1" dirty="0"/>
              <a:t>d </a:t>
            </a:r>
            <a:r>
              <a:rPr lang="en-US" i="1" dirty="0" err="1"/>
              <a:t>dom</a:t>
            </a:r>
            <a:r>
              <a:rPr lang="ru-RU" i="1" dirty="0"/>
              <a:t> </a:t>
            </a:r>
            <a:r>
              <a:rPr lang="en-US" i="1" dirty="0"/>
              <a:t>n</a:t>
            </a:r>
            <a:r>
              <a:rPr lang="ru-RU" i="1" dirty="0"/>
              <a:t> </a:t>
            </a:r>
            <a:r>
              <a:rPr lang="ru-RU" dirty="0"/>
              <a:t>или </a:t>
            </a:r>
            <a:r>
              <a:rPr lang="en-US" i="1" dirty="0"/>
              <a:t>d = Dom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  <a:r>
              <a:rPr lang="ru-RU" dirty="0"/>
              <a:t>), если любой путь от вершины</a:t>
            </a:r>
            <a:r>
              <a:rPr lang="en-US" dirty="0"/>
              <a:t> </a:t>
            </a:r>
            <a:r>
              <a:rPr lang="en-US" i="1" dirty="0"/>
              <a:t>Entry</a:t>
            </a:r>
            <a:r>
              <a:rPr lang="ru-RU" dirty="0"/>
              <a:t> до вершины  </a:t>
            </a:r>
            <a:r>
              <a:rPr lang="en-US" i="1" dirty="0"/>
              <a:t>n</a:t>
            </a:r>
            <a:r>
              <a:rPr lang="ru-RU" i="1" dirty="0"/>
              <a:t> </a:t>
            </a:r>
            <a:r>
              <a:rPr lang="ru-RU" dirty="0"/>
              <a:t>проходит через вершину </a:t>
            </a:r>
            <a:r>
              <a:rPr lang="en-US" i="1" dirty="0"/>
              <a:t>d</a:t>
            </a:r>
            <a:r>
              <a:rPr lang="ru-RU" i="1" dirty="0"/>
              <a:t>. </a:t>
            </a:r>
            <a:r>
              <a:rPr lang="ru-RU" dirty="0"/>
              <a:t>Каждая вершина </a:t>
            </a:r>
            <a:r>
              <a:rPr lang="en-US" i="1" dirty="0"/>
              <a:t>n</a:t>
            </a:r>
            <a:r>
              <a:rPr lang="ru-RU" i="1" dirty="0"/>
              <a:t> </a:t>
            </a:r>
            <a:r>
              <a:rPr lang="ru-RU" dirty="0"/>
              <a:t>является </a:t>
            </a:r>
            <a:r>
              <a:rPr lang="ru-RU" dirty="0" err="1"/>
              <a:t>доминатором</a:t>
            </a:r>
            <a:r>
              <a:rPr lang="ru-RU" dirty="0"/>
              <a:t> самой себя, так как путь от </a:t>
            </a:r>
            <a:r>
              <a:rPr lang="en-US" i="1" dirty="0"/>
              <a:t>Entry</a:t>
            </a:r>
            <a:r>
              <a:rPr lang="ru-RU" i="1" dirty="0"/>
              <a:t> </a:t>
            </a:r>
            <a:r>
              <a:rPr lang="ru-RU" dirty="0"/>
              <a:t>до </a:t>
            </a:r>
            <a:r>
              <a:rPr lang="en-US" i="1" dirty="0"/>
              <a:t>n</a:t>
            </a:r>
            <a:r>
              <a:rPr lang="ru-RU" i="1" dirty="0"/>
              <a:t> </a:t>
            </a:r>
            <a:r>
              <a:rPr lang="ru-RU" dirty="0"/>
              <a:t>проходит через </a:t>
            </a:r>
            <a:r>
              <a:rPr lang="en-US" i="1" dirty="0"/>
              <a:t>n</a:t>
            </a:r>
            <a:r>
              <a:rPr lang="ru-RU" i="1" dirty="0"/>
              <a:t>. </a:t>
            </a:r>
            <a:endParaRPr lang="ru-RU" b="1" dirty="0" smtClean="0">
              <a:latin typeface="+mj-lt"/>
            </a:endParaRPr>
          </a:p>
          <a:p>
            <a:pPr>
              <a:lnSpc>
                <a:spcPct val="115000"/>
              </a:lnSpc>
              <a:spcBef>
                <a:spcPct val="40000"/>
              </a:spcBef>
              <a:tabLst>
                <a:tab pos="895350" algn="l"/>
                <a:tab pos="1257300" algn="l"/>
              </a:tabLst>
            </a:pPr>
            <a:r>
              <a:rPr lang="ru-RU" dirty="0" smtClean="0">
                <a:latin typeface="+mj-lt"/>
              </a:rPr>
              <a:t>Вершина </a:t>
            </a:r>
            <a:r>
              <a:rPr lang="en-US" i="1" dirty="0" err="1">
                <a:latin typeface="+mj-lt"/>
              </a:rPr>
              <a:t>i</a:t>
            </a:r>
            <a:r>
              <a:rPr lang="en-US" i="1" dirty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ГПУ является </a:t>
            </a:r>
            <a:r>
              <a:rPr lang="ru-RU" b="1" dirty="0">
                <a:latin typeface="+mj-lt"/>
              </a:rPr>
              <a:t>непосредственным</a:t>
            </a:r>
            <a:r>
              <a:rPr lang="en-US" b="1" dirty="0">
                <a:latin typeface="+mj-lt"/>
              </a:rPr>
              <a:t> </a:t>
            </a:r>
            <a:r>
              <a:rPr lang="ru-RU" b="1" dirty="0" err="1">
                <a:latin typeface="+mj-lt"/>
              </a:rPr>
              <a:t>доминатором</a:t>
            </a:r>
            <a:r>
              <a:rPr lang="ru-RU" b="1" dirty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вершины </a:t>
            </a:r>
            <a:r>
              <a:rPr lang="en-US" i="1" dirty="0">
                <a:latin typeface="+mj-lt"/>
              </a:rPr>
              <a:t>n</a:t>
            </a:r>
            <a:r>
              <a:rPr lang="ru-RU" i="1" dirty="0">
                <a:latin typeface="+mj-lt"/>
              </a:rPr>
              <a:t>  </a:t>
            </a:r>
            <a:r>
              <a:rPr lang="ru-RU" i="1" dirty="0" smtClean="0">
                <a:latin typeface="+mj-lt"/>
              </a:rPr>
              <a:t>            </a:t>
            </a:r>
            <a:r>
              <a:rPr lang="ru-RU" dirty="0" smtClean="0">
                <a:latin typeface="+mj-lt"/>
              </a:rPr>
              <a:t>(</a:t>
            </a:r>
            <a:r>
              <a:rPr lang="en-US" i="1" dirty="0" err="1" smtClean="0">
                <a:latin typeface="+mj-lt"/>
              </a:rPr>
              <a:t>i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>
                <a:latin typeface="+mj-lt"/>
              </a:rPr>
              <a:t>idom n</a:t>
            </a:r>
            <a:r>
              <a:rPr lang="ru-RU" dirty="0">
                <a:latin typeface="+mj-lt"/>
              </a:rPr>
              <a:t>), если</a:t>
            </a:r>
            <a:r>
              <a:rPr lang="en-US" dirty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1) </a:t>
            </a:r>
            <a:r>
              <a:rPr lang="en-US" i="1" dirty="0" err="1" smtClean="0">
                <a:latin typeface="+mj-lt"/>
              </a:rPr>
              <a:t>i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>
                <a:latin typeface="+mj-lt"/>
              </a:rPr>
              <a:t>dom</a:t>
            </a:r>
            <a:r>
              <a:rPr lang="en-US" i="1" dirty="0">
                <a:latin typeface="+mj-lt"/>
              </a:rPr>
              <a:t> </a:t>
            </a:r>
            <a:r>
              <a:rPr lang="en-US" i="1" dirty="0" smtClean="0">
                <a:latin typeface="+mj-lt"/>
              </a:rPr>
              <a:t>n</a:t>
            </a:r>
            <a:r>
              <a:rPr lang="ru-RU" i="1" dirty="0" smtClean="0">
                <a:latin typeface="+mj-lt"/>
              </a:rPr>
              <a:t>, </a:t>
            </a:r>
            <a:r>
              <a:rPr lang="ru-RU" dirty="0" smtClean="0">
                <a:latin typeface="+mj-lt"/>
              </a:rPr>
              <a:t>2)</a:t>
            </a:r>
            <a:r>
              <a:rPr lang="en-US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не существует вершины </a:t>
            </a:r>
            <a:r>
              <a:rPr lang="en-US" i="1" dirty="0">
                <a:latin typeface="+mj-lt"/>
              </a:rPr>
              <a:t>m</a:t>
            </a:r>
            <a:r>
              <a:rPr lang="ru-RU" dirty="0">
                <a:latin typeface="+mj-lt"/>
              </a:rPr>
              <a:t>, </a:t>
            </a:r>
            <a:r>
              <a:rPr lang="en-US" i="1" dirty="0">
                <a:latin typeface="+mj-lt"/>
              </a:rPr>
              <a:t>m </a:t>
            </a:r>
            <a:r>
              <a:rPr lang="en-US" i="1" dirty="0">
                <a:latin typeface="+mj-lt"/>
                <a:sym typeface="Symbol" pitchFamily="18" charset="2"/>
              </a:rPr>
              <a:t> </a:t>
            </a:r>
            <a:r>
              <a:rPr lang="en-US" i="1" dirty="0" err="1">
                <a:latin typeface="+mj-lt"/>
                <a:sym typeface="Symbol" pitchFamily="18" charset="2"/>
              </a:rPr>
              <a:t>i</a:t>
            </a:r>
            <a:r>
              <a:rPr lang="en-US" i="1" dirty="0">
                <a:latin typeface="+mj-lt"/>
                <a:sym typeface="Symbol" pitchFamily="18" charset="2"/>
              </a:rPr>
              <a:t>, m  </a:t>
            </a:r>
            <a:r>
              <a:rPr lang="en-US" i="1" dirty="0" smtClean="0">
                <a:latin typeface="+mj-lt"/>
                <a:sym typeface="Symbol" pitchFamily="18" charset="2"/>
              </a:rPr>
              <a:t>n</a:t>
            </a:r>
            <a:r>
              <a:rPr lang="en-US" dirty="0" smtClean="0">
                <a:latin typeface="+mj-lt"/>
                <a:sym typeface="Symbol" pitchFamily="18" charset="2"/>
              </a:rPr>
              <a:t>,</a:t>
            </a:r>
            <a:r>
              <a:rPr lang="ru-RU" dirty="0" smtClean="0">
                <a:latin typeface="+mj-lt"/>
                <a:sym typeface="Symbol" pitchFamily="18" charset="2"/>
              </a:rPr>
              <a:t> </a:t>
            </a:r>
            <a:r>
              <a:rPr lang="ru-RU" dirty="0" smtClean="0">
                <a:latin typeface="+mj-lt"/>
              </a:rPr>
              <a:t>такой </a:t>
            </a:r>
            <a:r>
              <a:rPr lang="ru-RU" dirty="0">
                <a:latin typeface="+mj-lt"/>
              </a:rPr>
              <a:t>что </a:t>
            </a:r>
            <a:r>
              <a:rPr lang="ru-RU" dirty="0" smtClean="0">
                <a:latin typeface="+mj-lt"/>
              </a:rPr>
              <a:t>     </a:t>
            </a:r>
            <a:r>
              <a:rPr lang="en-US" i="1" dirty="0" err="1" smtClean="0">
                <a:latin typeface="+mj-lt"/>
              </a:rPr>
              <a:t>i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>
                <a:latin typeface="+mj-lt"/>
              </a:rPr>
              <a:t>dom m</a:t>
            </a:r>
            <a:r>
              <a:rPr lang="en-US" dirty="0">
                <a:latin typeface="+mj-lt"/>
              </a:rPr>
              <a:t> </a:t>
            </a:r>
            <a:r>
              <a:rPr lang="ru-RU" dirty="0">
                <a:latin typeface="+mj-lt"/>
              </a:rPr>
              <a:t>и</a:t>
            </a:r>
            <a:r>
              <a:rPr lang="en-US" dirty="0">
                <a:latin typeface="+mj-lt"/>
              </a:rPr>
              <a:t> </a:t>
            </a:r>
            <a:r>
              <a:rPr lang="en-US" i="1" dirty="0">
                <a:latin typeface="+mj-lt"/>
              </a:rPr>
              <a:t>m dom n</a:t>
            </a:r>
            <a:r>
              <a:rPr lang="ru-RU" i="1" dirty="0">
                <a:latin typeface="+mj-lt"/>
              </a:rPr>
              <a:t>. </a:t>
            </a:r>
            <a:endParaRPr lang="en-US" i="1" dirty="0">
              <a:latin typeface="+mj-lt"/>
            </a:endParaRPr>
          </a:p>
          <a:p>
            <a:pPr>
              <a:lnSpc>
                <a:spcPct val="115000"/>
              </a:lnSpc>
              <a:spcBef>
                <a:spcPct val="40000"/>
              </a:spcBef>
              <a:tabLst>
                <a:tab pos="895350" algn="l"/>
                <a:tab pos="1257300" algn="l"/>
              </a:tabLst>
            </a:pPr>
            <a:r>
              <a:rPr lang="ru-RU" dirty="0" smtClean="0">
                <a:latin typeface="+mj-lt"/>
              </a:rPr>
              <a:t>Вершина </a:t>
            </a:r>
            <a:r>
              <a:rPr lang="en-US" i="1" dirty="0">
                <a:latin typeface="+mj-lt"/>
              </a:rPr>
              <a:t>s </a:t>
            </a:r>
            <a:r>
              <a:rPr lang="ru-RU" dirty="0" smtClean="0">
                <a:latin typeface="+mj-lt"/>
              </a:rPr>
              <a:t>ГПУ </a:t>
            </a:r>
            <a:r>
              <a:rPr lang="ru-RU" dirty="0" smtClean="0">
                <a:latin typeface="+mn-lt"/>
              </a:rPr>
              <a:t>является</a:t>
            </a:r>
            <a:r>
              <a:rPr lang="ru-RU" dirty="0" smtClean="0">
                <a:latin typeface="+mj-lt"/>
              </a:rPr>
              <a:t> </a:t>
            </a:r>
            <a:r>
              <a:rPr lang="ru-RU" b="1" dirty="0">
                <a:latin typeface="+mj-lt"/>
              </a:rPr>
              <a:t>строгим</a:t>
            </a:r>
            <a:r>
              <a:rPr lang="en-US" b="1" dirty="0">
                <a:latin typeface="+mj-lt"/>
              </a:rPr>
              <a:t> </a:t>
            </a:r>
            <a:r>
              <a:rPr lang="ru-RU" b="1" dirty="0">
                <a:latin typeface="+mj-lt"/>
              </a:rPr>
              <a:t>доминатором </a:t>
            </a:r>
            <a:r>
              <a:rPr lang="ru-RU" dirty="0" smtClean="0">
                <a:latin typeface="+mj-lt"/>
              </a:rPr>
              <a:t>вершины </a:t>
            </a:r>
            <a:r>
              <a:rPr lang="en-US" i="1" dirty="0" smtClean="0">
                <a:latin typeface="+mj-lt"/>
              </a:rPr>
              <a:t>n</a:t>
            </a:r>
            <a:r>
              <a:rPr lang="ru-RU" i="1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(</a:t>
            </a:r>
            <a:r>
              <a:rPr lang="en-US" i="1" dirty="0" smtClean="0">
                <a:latin typeface="+mj-lt"/>
              </a:rPr>
              <a:t>s</a:t>
            </a:r>
            <a:r>
              <a:rPr lang="ru-RU" i="1" dirty="0" smtClean="0">
                <a:latin typeface="+mj-lt"/>
              </a:rPr>
              <a:t> </a:t>
            </a:r>
            <a:r>
              <a:rPr lang="en-US" i="1" dirty="0" err="1">
                <a:latin typeface="+mj-lt"/>
              </a:rPr>
              <a:t>sdom</a:t>
            </a:r>
            <a:r>
              <a:rPr lang="en-US" i="1" dirty="0">
                <a:latin typeface="+mj-lt"/>
              </a:rPr>
              <a:t> n</a:t>
            </a:r>
            <a:r>
              <a:rPr lang="ru-RU" dirty="0">
                <a:latin typeface="+mj-lt"/>
              </a:rPr>
              <a:t>), если</a:t>
            </a:r>
            <a:r>
              <a:rPr lang="en-US" dirty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     </a:t>
            </a:r>
            <a:r>
              <a:rPr lang="en-US" i="1" dirty="0" smtClean="0">
                <a:latin typeface="+mj-lt"/>
              </a:rPr>
              <a:t>s </a:t>
            </a:r>
            <a:r>
              <a:rPr lang="en-US" i="1" dirty="0">
                <a:latin typeface="+mj-lt"/>
              </a:rPr>
              <a:t>dom </a:t>
            </a:r>
            <a:r>
              <a:rPr lang="en-US" i="1" dirty="0">
                <a:latin typeface="+mj-lt"/>
                <a:sym typeface="Symbol" pitchFamily="18" charset="2"/>
              </a:rPr>
              <a:t>n</a:t>
            </a:r>
            <a:r>
              <a:rPr lang="en-US" i="1" dirty="0">
                <a:latin typeface="+mj-lt"/>
              </a:rPr>
              <a:t> </a:t>
            </a:r>
            <a:r>
              <a:rPr lang="ru-RU" dirty="0">
                <a:latin typeface="+mj-lt"/>
              </a:rPr>
              <a:t>и</a:t>
            </a:r>
            <a:r>
              <a:rPr lang="en-US" dirty="0">
                <a:latin typeface="+mj-lt"/>
              </a:rPr>
              <a:t> </a:t>
            </a:r>
            <a:r>
              <a:rPr lang="en-US" i="1" dirty="0">
                <a:latin typeface="+mj-lt"/>
              </a:rPr>
              <a:t>s</a:t>
            </a:r>
            <a:r>
              <a:rPr lang="ru-RU" i="1" dirty="0">
                <a:latin typeface="+mj-lt"/>
                <a:sym typeface="Symbol" pitchFamily="18" charset="2"/>
              </a:rPr>
              <a:t> </a:t>
            </a:r>
            <a:r>
              <a:rPr lang="en-US" b="1" i="1" dirty="0">
                <a:latin typeface="+mj-lt"/>
                <a:sym typeface="Symbol" pitchFamily="18" charset="2"/>
              </a:rPr>
              <a:t></a:t>
            </a:r>
            <a:r>
              <a:rPr lang="en-US" i="1" dirty="0">
                <a:latin typeface="+mj-lt"/>
                <a:sym typeface="Symbol" pitchFamily="18" charset="2"/>
              </a:rPr>
              <a:t> n</a:t>
            </a:r>
            <a:r>
              <a:rPr lang="ru-RU" i="1" dirty="0">
                <a:latin typeface="+mj-lt"/>
              </a:rPr>
              <a:t>. 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1206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1438" y="53625"/>
            <a:ext cx="89374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29. Дерево </a:t>
            </a:r>
          </a:p>
          <a:p>
            <a:r>
              <a:rPr lang="ru-RU" sz="2000" b="1" dirty="0" err="1" smtClean="0"/>
              <a:t>доминаторов</a:t>
            </a:r>
            <a:endParaRPr lang="ru-RU" sz="2000" dirty="0"/>
          </a:p>
        </p:txBody>
      </p:sp>
      <p:grpSp>
        <p:nvGrpSpPr>
          <p:cNvPr id="7" name="Группа 83"/>
          <p:cNvGrpSpPr/>
          <p:nvPr/>
        </p:nvGrpSpPr>
        <p:grpSpPr>
          <a:xfrm>
            <a:off x="386535" y="5406"/>
            <a:ext cx="3375375" cy="5223794"/>
            <a:chOff x="4301970" y="413665"/>
            <a:chExt cx="3780420" cy="5850650"/>
          </a:xfrm>
        </p:grpSpPr>
        <p:grpSp>
          <p:nvGrpSpPr>
            <p:cNvPr id="10" name="Группа 10"/>
            <p:cNvGrpSpPr/>
            <p:nvPr/>
          </p:nvGrpSpPr>
          <p:grpSpPr>
            <a:xfrm>
              <a:off x="7407315" y="413665"/>
              <a:ext cx="675075" cy="675075"/>
              <a:chOff x="6417205" y="548680"/>
              <a:chExt cx="675075" cy="675075"/>
            </a:xfrm>
          </p:grpSpPr>
          <p:sp>
            <p:nvSpPr>
              <p:cNvPr id="54" name="Овал 7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dirty="0"/>
              </a:p>
            </p:txBody>
          </p:sp>
          <p:sp>
            <p:nvSpPr>
              <p:cNvPr id="57" name="TextBox 9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0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Группа 11"/>
            <p:cNvGrpSpPr/>
            <p:nvPr/>
          </p:nvGrpSpPr>
          <p:grpSpPr>
            <a:xfrm>
              <a:off x="5652120" y="1358770"/>
              <a:ext cx="675075" cy="675075"/>
              <a:chOff x="6417205" y="548680"/>
              <a:chExt cx="675075" cy="675075"/>
            </a:xfrm>
          </p:grpSpPr>
          <p:sp>
            <p:nvSpPr>
              <p:cNvPr id="52" name="Овал 51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20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" name="Группа 14"/>
            <p:cNvGrpSpPr/>
            <p:nvPr/>
          </p:nvGrpSpPr>
          <p:grpSpPr>
            <a:xfrm>
              <a:off x="6102170" y="4554125"/>
              <a:ext cx="675075" cy="675075"/>
              <a:chOff x="6417205" y="548680"/>
              <a:chExt cx="675075" cy="675075"/>
            </a:xfrm>
          </p:grpSpPr>
          <p:sp>
            <p:nvSpPr>
              <p:cNvPr id="50" name="Овал 15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dirty="0"/>
              </a:p>
            </p:txBody>
          </p:sp>
          <p:sp>
            <p:nvSpPr>
              <p:cNvPr id="51" name="TextBox 16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lang="ru-RU" sz="20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Группа 17"/>
            <p:cNvGrpSpPr/>
            <p:nvPr/>
          </p:nvGrpSpPr>
          <p:grpSpPr>
            <a:xfrm>
              <a:off x="6874405" y="1358770"/>
              <a:ext cx="675075" cy="675075"/>
              <a:chOff x="6417205" y="548680"/>
              <a:chExt cx="675075" cy="675075"/>
            </a:xfrm>
          </p:grpSpPr>
          <p:sp>
            <p:nvSpPr>
              <p:cNvPr id="48" name="Овал 47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400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4" name="Прямая со стрелкой 13"/>
            <p:cNvCxnSpPr>
              <a:stCxn id="51" idx="2"/>
              <a:endCxn id="52" idx="0"/>
            </p:cNvCxnSpPr>
            <p:nvPr/>
          </p:nvCxnSpPr>
          <p:spPr>
            <a:xfrm flipH="1">
              <a:off x="5989658" y="751203"/>
              <a:ext cx="1417657" cy="60756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7362310" y="998730"/>
              <a:ext cx="135015" cy="4050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48" idx="2"/>
              <a:endCxn id="52" idx="6"/>
            </p:cNvCxnSpPr>
            <p:nvPr/>
          </p:nvCxnSpPr>
          <p:spPr>
            <a:xfrm flipH="1">
              <a:off x="6327195" y="1696308"/>
              <a:ext cx="5472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Группа 27"/>
            <p:cNvGrpSpPr/>
            <p:nvPr/>
          </p:nvGrpSpPr>
          <p:grpSpPr>
            <a:xfrm>
              <a:off x="5472100" y="3068960"/>
              <a:ext cx="675075" cy="675075"/>
              <a:chOff x="6417205" y="548680"/>
              <a:chExt cx="675075" cy="675075"/>
            </a:xfrm>
          </p:grpSpPr>
          <p:sp>
            <p:nvSpPr>
              <p:cNvPr id="46" name="Овал 45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400" baseline="-25000" dirty="0" smtClean="0"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ru-RU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" name="Группа 30"/>
            <p:cNvGrpSpPr/>
            <p:nvPr/>
          </p:nvGrpSpPr>
          <p:grpSpPr>
            <a:xfrm>
              <a:off x="4301970" y="3068960"/>
              <a:ext cx="675075" cy="675075"/>
              <a:chOff x="6417205" y="548680"/>
              <a:chExt cx="675075" cy="675075"/>
            </a:xfrm>
          </p:grpSpPr>
          <p:sp>
            <p:nvSpPr>
              <p:cNvPr id="44" name="Овал 43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400" baseline="-25000" dirty="0" smtClean="0"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ru-RU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9" name="Группа 33"/>
            <p:cNvGrpSpPr/>
            <p:nvPr/>
          </p:nvGrpSpPr>
          <p:grpSpPr>
            <a:xfrm>
              <a:off x="4842030" y="2258870"/>
              <a:ext cx="675075" cy="675075"/>
              <a:chOff x="6417205" y="548680"/>
              <a:chExt cx="675075" cy="675075"/>
            </a:xfrm>
          </p:grpSpPr>
          <p:sp>
            <p:nvSpPr>
              <p:cNvPr id="42" name="Овал 41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400" baseline="-2500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0" name="Прямая со стрелкой 19"/>
            <p:cNvCxnSpPr>
              <a:endCxn id="42" idx="0"/>
            </p:cNvCxnSpPr>
            <p:nvPr/>
          </p:nvCxnSpPr>
          <p:spPr>
            <a:xfrm flipH="1">
              <a:off x="5179568" y="1808820"/>
              <a:ext cx="472552" cy="45005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flipH="1">
              <a:off x="5517103" y="2033845"/>
              <a:ext cx="405047" cy="45005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Группа 41"/>
            <p:cNvGrpSpPr/>
            <p:nvPr/>
          </p:nvGrpSpPr>
          <p:grpSpPr>
            <a:xfrm>
              <a:off x="4842030" y="3924055"/>
              <a:ext cx="675075" cy="675075"/>
              <a:chOff x="6417205" y="548680"/>
              <a:chExt cx="675075" cy="675075"/>
            </a:xfrm>
          </p:grpSpPr>
          <p:sp>
            <p:nvSpPr>
              <p:cNvPr id="40" name="Овал 39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400" baseline="-25000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ru-RU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3" name="Группа 44"/>
            <p:cNvGrpSpPr/>
            <p:nvPr/>
          </p:nvGrpSpPr>
          <p:grpSpPr>
            <a:xfrm>
              <a:off x="7407315" y="5544235"/>
              <a:ext cx="675075" cy="675075"/>
              <a:chOff x="6417205" y="548680"/>
              <a:chExt cx="675075" cy="675075"/>
            </a:xfrm>
          </p:grpSpPr>
          <p:sp>
            <p:nvSpPr>
              <p:cNvPr id="38" name="Овал 37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484712" y="655385"/>
                <a:ext cx="54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400" baseline="-25000" dirty="0" smtClean="0">
                    <a:latin typeface="Times New Roman" pitchFamily="18" charset="0"/>
                    <a:cs typeface="Times New Roman" pitchFamily="18" charset="0"/>
                  </a:rPr>
                  <a:t>9</a:t>
                </a:r>
                <a:endParaRPr lang="ru-RU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4" name="Группа 47"/>
            <p:cNvGrpSpPr/>
            <p:nvPr/>
          </p:nvGrpSpPr>
          <p:grpSpPr>
            <a:xfrm>
              <a:off x="5562110" y="5589240"/>
              <a:ext cx="723165" cy="675075"/>
              <a:chOff x="6417205" y="548680"/>
              <a:chExt cx="723165" cy="675075"/>
            </a:xfrm>
          </p:grpSpPr>
          <p:sp>
            <p:nvSpPr>
              <p:cNvPr id="36" name="Овал 35"/>
              <p:cNvSpPr/>
              <p:nvPr/>
            </p:nvSpPr>
            <p:spPr>
              <a:xfrm>
                <a:off x="6417205" y="548680"/>
                <a:ext cx="675075" cy="6750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84712" y="655385"/>
                <a:ext cx="6556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400" baseline="-25000" dirty="0" smtClean="0"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lang="ru-RU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5" name="Прямая со стрелкой 24"/>
            <p:cNvCxnSpPr>
              <a:stCxn id="38" idx="0"/>
              <a:endCxn id="51" idx="4"/>
            </p:cNvCxnSpPr>
            <p:nvPr/>
          </p:nvCxnSpPr>
          <p:spPr>
            <a:xfrm flipV="1">
              <a:off x="7744853" y="1088740"/>
              <a:ext cx="0" cy="44554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 flipV="1">
              <a:off x="6102170" y="2033845"/>
              <a:ext cx="337538" cy="252028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flipH="1">
              <a:off x="4752020" y="2843935"/>
              <a:ext cx="180020" cy="225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endCxn id="46" idx="1"/>
            </p:cNvCxnSpPr>
            <p:nvPr/>
          </p:nvCxnSpPr>
          <p:spPr>
            <a:xfrm>
              <a:off x="5427095" y="2843935"/>
              <a:ext cx="143868" cy="3238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5427095" y="4464115"/>
              <a:ext cx="675075" cy="4275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4788172" y="3735183"/>
              <a:ext cx="143868" cy="3238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>
              <a:stCxn id="40" idx="0"/>
              <a:endCxn id="42" idx="4"/>
            </p:cNvCxnSpPr>
            <p:nvPr/>
          </p:nvCxnSpPr>
          <p:spPr>
            <a:xfrm flipV="1">
              <a:off x="5179568" y="2933945"/>
              <a:ext cx="0" cy="9901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flipH="1">
              <a:off x="5922150" y="5184195"/>
              <a:ext cx="315035" cy="4050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6678382" y="5130338"/>
              <a:ext cx="818943" cy="5489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H="1">
              <a:off x="5427095" y="3654025"/>
              <a:ext cx="135016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>
              <a:stCxn id="36" idx="2"/>
              <a:endCxn id="40" idx="4"/>
            </p:cNvCxnSpPr>
            <p:nvPr/>
          </p:nvCxnSpPr>
          <p:spPr>
            <a:xfrm flipH="1" flipV="1">
              <a:off x="5179568" y="4599130"/>
              <a:ext cx="382542" cy="13276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Группа 129"/>
          <p:cNvGrpSpPr/>
          <p:nvPr/>
        </p:nvGrpSpPr>
        <p:grpSpPr>
          <a:xfrm>
            <a:off x="6198960" y="233645"/>
            <a:ext cx="2648515" cy="4775351"/>
            <a:chOff x="5764632" y="1088740"/>
            <a:chExt cx="2970331" cy="5355595"/>
          </a:xfrm>
        </p:grpSpPr>
        <p:grpSp>
          <p:nvGrpSpPr>
            <p:cNvPr id="96" name="Группа 95"/>
            <p:cNvGrpSpPr/>
            <p:nvPr/>
          </p:nvGrpSpPr>
          <p:grpSpPr>
            <a:xfrm>
              <a:off x="5764632" y="1088740"/>
              <a:ext cx="1777698" cy="1440160"/>
              <a:chOff x="5764632" y="1088740"/>
              <a:chExt cx="1777698" cy="1440160"/>
            </a:xfrm>
          </p:grpSpPr>
          <p:grpSp>
            <p:nvGrpSpPr>
              <p:cNvPr id="70" name="Группа 69"/>
              <p:cNvGrpSpPr/>
              <p:nvPr/>
            </p:nvGrpSpPr>
            <p:grpSpPr>
              <a:xfrm>
                <a:off x="5764632" y="1921332"/>
                <a:ext cx="607568" cy="607568"/>
                <a:chOff x="5472100" y="1853825"/>
                <a:chExt cx="607568" cy="607568"/>
              </a:xfrm>
            </p:grpSpPr>
            <p:sp>
              <p:nvSpPr>
                <p:cNvPr id="65" name="Овал 64"/>
                <p:cNvSpPr/>
                <p:nvPr/>
              </p:nvSpPr>
              <p:spPr>
                <a:xfrm>
                  <a:off x="5472100" y="1853825"/>
                  <a:ext cx="607568" cy="60756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5532857" y="1949860"/>
                  <a:ext cx="486054" cy="4329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ru-RU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20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1" name="Группа 70"/>
              <p:cNvGrpSpPr/>
              <p:nvPr/>
            </p:nvGrpSpPr>
            <p:grpSpPr>
              <a:xfrm>
                <a:off x="6349697" y="1088740"/>
                <a:ext cx="607568" cy="607568"/>
                <a:chOff x="5472100" y="1853825"/>
                <a:chExt cx="607568" cy="607568"/>
              </a:xfrm>
            </p:grpSpPr>
            <p:sp>
              <p:nvSpPr>
                <p:cNvPr id="72" name="Овал 71"/>
                <p:cNvSpPr/>
                <p:nvPr/>
              </p:nvSpPr>
              <p:spPr>
                <a:xfrm>
                  <a:off x="5472100" y="1853825"/>
                  <a:ext cx="607568" cy="60756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5539608" y="1926450"/>
                  <a:ext cx="486054" cy="4329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ru-RU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sz="20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4" name="Группа 73"/>
              <p:cNvGrpSpPr/>
              <p:nvPr/>
            </p:nvGrpSpPr>
            <p:grpSpPr>
              <a:xfrm>
                <a:off x="6934762" y="1921332"/>
                <a:ext cx="607568" cy="607568"/>
                <a:chOff x="5472100" y="1853825"/>
                <a:chExt cx="607568" cy="607568"/>
              </a:xfrm>
            </p:grpSpPr>
            <p:sp>
              <p:nvSpPr>
                <p:cNvPr id="75" name="Овал 74"/>
                <p:cNvSpPr/>
                <p:nvPr/>
              </p:nvSpPr>
              <p:spPr>
                <a:xfrm>
                  <a:off x="5472100" y="1853825"/>
                  <a:ext cx="607568" cy="60756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5532857" y="1949860"/>
                  <a:ext cx="486054" cy="4329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ru-RU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sz="20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93" name="Прямая соединительная линия 92"/>
              <p:cNvCxnSpPr/>
              <p:nvPr/>
            </p:nvCxnSpPr>
            <p:spPr>
              <a:xfrm flipH="1">
                <a:off x="6113420" y="1628800"/>
                <a:ext cx="348790" cy="2925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>
                <a:off x="6867255" y="1628800"/>
                <a:ext cx="348790" cy="2925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Группа 97"/>
            <p:cNvGrpSpPr/>
            <p:nvPr/>
          </p:nvGrpSpPr>
          <p:grpSpPr>
            <a:xfrm>
              <a:off x="6957265" y="5004175"/>
              <a:ext cx="1777698" cy="1440160"/>
              <a:chOff x="5764632" y="1088740"/>
              <a:chExt cx="1777698" cy="1440160"/>
            </a:xfrm>
          </p:grpSpPr>
          <p:grpSp>
            <p:nvGrpSpPr>
              <p:cNvPr id="99" name="Группа 69"/>
              <p:cNvGrpSpPr/>
              <p:nvPr/>
            </p:nvGrpSpPr>
            <p:grpSpPr>
              <a:xfrm>
                <a:off x="5764632" y="1921332"/>
                <a:ext cx="607568" cy="607568"/>
                <a:chOff x="5472100" y="1853825"/>
                <a:chExt cx="607568" cy="607568"/>
              </a:xfrm>
            </p:grpSpPr>
            <p:sp>
              <p:nvSpPr>
                <p:cNvPr id="108" name="Овал 107"/>
                <p:cNvSpPr/>
                <p:nvPr/>
              </p:nvSpPr>
              <p:spPr>
                <a:xfrm>
                  <a:off x="5472100" y="1853825"/>
                  <a:ext cx="607568" cy="60756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/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5532857" y="1949860"/>
                  <a:ext cx="486054" cy="4329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ru-RU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ru-RU" sz="20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0" name="Группа 70"/>
              <p:cNvGrpSpPr/>
              <p:nvPr/>
            </p:nvGrpSpPr>
            <p:grpSpPr>
              <a:xfrm>
                <a:off x="6349697" y="1088740"/>
                <a:ext cx="607568" cy="607568"/>
                <a:chOff x="5472100" y="1853825"/>
                <a:chExt cx="607568" cy="607568"/>
              </a:xfrm>
            </p:grpSpPr>
            <p:sp>
              <p:nvSpPr>
                <p:cNvPr id="106" name="Овал 105"/>
                <p:cNvSpPr/>
                <p:nvPr/>
              </p:nvSpPr>
              <p:spPr>
                <a:xfrm>
                  <a:off x="5472100" y="1853825"/>
                  <a:ext cx="607568" cy="60756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/>
                </a:p>
              </p:txBody>
            </p:sp>
            <p:sp>
              <p:nvSpPr>
                <p:cNvPr id="107" name="TextBox 106"/>
                <p:cNvSpPr txBox="1"/>
                <p:nvPr/>
              </p:nvSpPr>
              <p:spPr>
                <a:xfrm>
                  <a:off x="5539608" y="1926450"/>
                  <a:ext cx="486054" cy="4329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ru-RU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ru-RU" sz="20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1" name="Группа 73"/>
              <p:cNvGrpSpPr/>
              <p:nvPr/>
            </p:nvGrpSpPr>
            <p:grpSpPr>
              <a:xfrm>
                <a:off x="6934762" y="1921332"/>
                <a:ext cx="607568" cy="607568"/>
                <a:chOff x="5472100" y="1853825"/>
                <a:chExt cx="607568" cy="607568"/>
              </a:xfrm>
            </p:grpSpPr>
            <p:sp>
              <p:nvSpPr>
                <p:cNvPr id="104" name="Овал 103"/>
                <p:cNvSpPr/>
                <p:nvPr/>
              </p:nvSpPr>
              <p:spPr>
                <a:xfrm>
                  <a:off x="5472100" y="1853825"/>
                  <a:ext cx="607568" cy="60756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5477218" y="1949860"/>
                  <a:ext cx="574431" cy="4329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ru-RU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10</a:t>
                  </a:r>
                  <a:endParaRPr lang="ru-RU" sz="20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02" name="Прямая соединительная линия 101"/>
              <p:cNvCxnSpPr/>
              <p:nvPr/>
            </p:nvCxnSpPr>
            <p:spPr>
              <a:xfrm flipH="1">
                <a:off x="6113420" y="1628800"/>
                <a:ext cx="348790" cy="2925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>
                <a:off x="6867255" y="1628800"/>
                <a:ext cx="348790" cy="2925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Группа 123"/>
            <p:cNvGrpSpPr/>
            <p:nvPr/>
          </p:nvGrpSpPr>
          <p:grpSpPr>
            <a:xfrm>
              <a:off x="6372200" y="2888940"/>
              <a:ext cx="1777698" cy="1890210"/>
              <a:chOff x="4211960" y="3158970"/>
              <a:chExt cx="1777698" cy="1890210"/>
            </a:xfrm>
          </p:grpSpPr>
          <p:grpSp>
            <p:nvGrpSpPr>
              <p:cNvPr id="83" name="Группа 82"/>
              <p:cNvGrpSpPr/>
              <p:nvPr/>
            </p:nvGrpSpPr>
            <p:grpSpPr>
              <a:xfrm>
                <a:off x="4819527" y="4441612"/>
                <a:ext cx="607568" cy="607568"/>
                <a:chOff x="5472100" y="1853825"/>
                <a:chExt cx="607568" cy="607568"/>
              </a:xfrm>
            </p:grpSpPr>
            <p:sp>
              <p:nvSpPr>
                <p:cNvPr id="84" name="Овал 83"/>
                <p:cNvSpPr/>
                <p:nvPr/>
              </p:nvSpPr>
              <p:spPr>
                <a:xfrm>
                  <a:off x="5472100" y="1853825"/>
                  <a:ext cx="607568" cy="60756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/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5532857" y="1949860"/>
                  <a:ext cx="486054" cy="4329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ru-RU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6</a:t>
                  </a:r>
                  <a:endParaRPr lang="ru-RU" sz="20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10" name="Группа 109"/>
              <p:cNvGrpSpPr/>
              <p:nvPr/>
            </p:nvGrpSpPr>
            <p:grpSpPr>
              <a:xfrm>
                <a:off x="4211960" y="3158970"/>
                <a:ext cx="1777698" cy="1440160"/>
                <a:chOff x="5764632" y="1088740"/>
                <a:chExt cx="1777698" cy="1440160"/>
              </a:xfrm>
            </p:grpSpPr>
            <p:grpSp>
              <p:nvGrpSpPr>
                <p:cNvPr id="111" name="Группа 69"/>
                <p:cNvGrpSpPr/>
                <p:nvPr/>
              </p:nvGrpSpPr>
              <p:grpSpPr>
                <a:xfrm>
                  <a:off x="5764632" y="1921332"/>
                  <a:ext cx="607568" cy="607568"/>
                  <a:chOff x="5472100" y="1853825"/>
                  <a:chExt cx="607568" cy="607568"/>
                </a:xfrm>
              </p:grpSpPr>
              <p:sp>
                <p:nvSpPr>
                  <p:cNvPr id="120" name="Овал 119"/>
                  <p:cNvSpPr/>
                  <p:nvPr/>
                </p:nvSpPr>
                <p:spPr>
                  <a:xfrm>
                    <a:off x="5472100" y="1853825"/>
                    <a:ext cx="607568" cy="607568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600" dirty="0"/>
                  </a:p>
                </p:txBody>
              </p:sp>
              <p:sp>
                <p:nvSpPr>
                  <p:cNvPr id="121" name="TextBox 120"/>
                  <p:cNvSpPr txBox="1"/>
                  <p:nvPr/>
                </p:nvSpPr>
                <p:spPr>
                  <a:xfrm>
                    <a:off x="5532857" y="1949860"/>
                    <a:ext cx="486054" cy="43290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i="1" dirty="0" smtClean="0">
                        <a:latin typeface="Times New Roman" pitchFamily="18" charset="0"/>
                        <a:cs typeface="Times New Roman" pitchFamily="18" charset="0"/>
                      </a:rPr>
                      <a:t>B</a:t>
                    </a:r>
                    <a:r>
                      <a:rPr lang="ru-RU" sz="2000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endParaRPr lang="ru-RU" sz="2000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12" name="Группа 70"/>
                <p:cNvGrpSpPr/>
                <p:nvPr/>
              </p:nvGrpSpPr>
              <p:grpSpPr>
                <a:xfrm>
                  <a:off x="6349697" y="1088740"/>
                  <a:ext cx="607568" cy="607568"/>
                  <a:chOff x="5472100" y="1853825"/>
                  <a:chExt cx="607568" cy="607568"/>
                </a:xfrm>
              </p:grpSpPr>
              <p:sp>
                <p:nvSpPr>
                  <p:cNvPr id="118" name="Овал 117"/>
                  <p:cNvSpPr/>
                  <p:nvPr/>
                </p:nvSpPr>
                <p:spPr>
                  <a:xfrm>
                    <a:off x="5472100" y="1853825"/>
                    <a:ext cx="607568" cy="607568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600" dirty="0"/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5539608" y="1926450"/>
                    <a:ext cx="486054" cy="43290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i="1" dirty="0" smtClean="0">
                        <a:latin typeface="Times New Roman" pitchFamily="18" charset="0"/>
                        <a:cs typeface="Times New Roman" pitchFamily="18" charset="0"/>
                      </a:rPr>
                      <a:t>B</a:t>
                    </a:r>
                    <a:r>
                      <a:rPr lang="ru-RU" sz="2000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endParaRPr lang="ru-RU" sz="2000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13" name="Группа 73"/>
                <p:cNvGrpSpPr/>
                <p:nvPr/>
              </p:nvGrpSpPr>
              <p:grpSpPr>
                <a:xfrm>
                  <a:off x="6934762" y="1921332"/>
                  <a:ext cx="607568" cy="607568"/>
                  <a:chOff x="5472100" y="1853825"/>
                  <a:chExt cx="607568" cy="607568"/>
                </a:xfrm>
              </p:grpSpPr>
              <p:sp>
                <p:nvSpPr>
                  <p:cNvPr id="116" name="Овал 115"/>
                  <p:cNvSpPr/>
                  <p:nvPr/>
                </p:nvSpPr>
                <p:spPr>
                  <a:xfrm>
                    <a:off x="5472100" y="1853825"/>
                    <a:ext cx="607568" cy="607568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600" dirty="0"/>
                  </a:p>
                </p:txBody>
              </p:sp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5532857" y="1949860"/>
                    <a:ext cx="486054" cy="43290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i="1" dirty="0" smtClean="0">
                        <a:latin typeface="Times New Roman" pitchFamily="18" charset="0"/>
                        <a:cs typeface="Times New Roman" pitchFamily="18" charset="0"/>
                      </a:rPr>
                      <a:t>B</a:t>
                    </a:r>
                    <a:r>
                      <a:rPr lang="ru-RU" sz="2000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endParaRPr lang="ru-RU" sz="2000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 flipH="1">
                  <a:off x="6113420" y="1628800"/>
                  <a:ext cx="348790" cy="2925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6867255" y="1628800"/>
                  <a:ext cx="348790" cy="2925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3" name="Прямая соединительная линия 122"/>
              <p:cNvCxnSpPr>
                <a:stCxn id="118" idx="4"/>
                <a:endCxn id="84" idx="0"/>
              </p:cNvCxnSpPr>
              <p:nvPr/>
            </p:nvCxnSpPr>
            <p:spPr>
              <a:xfrm>
                <a:off x="5100809" y="3766538"/>
                <a:ext cx="22502" cy="6750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Прямая соединительная линия 125"/>
            <p:cNvCxnSpPr/>
            <p:nvPr/>
          </p:nvCxnSpPr>
          <p:spPr>
            <a:xfrm>
              <a:off x="7249797" y="2528900"/>
              <a:ext cx="22503" cy="3600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>
              <a:stCxn id="116" idx="4"/>
              <a:endCxn id="106" idx="0"/>
            </p:cNvCxnSpPr>
            <p:nvPr/>
          </p:nvCxnSpPr>
          <p:spPr>
            <a:xfrm>
              <a:off x="7846114" y="4329100"/>
              <a:ext cx="0" cy="675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206515" y="3928990"/>
            <a:ext cx="76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ГПУ</a:t>
            </a:r>
            <a:endParaRPr lang="ru-RU" dirty="0"/>
          </a:p>
        </p:txBody>
      </p:sp>
      <p:sp>
        <p:nvSpPr>
          <p:cNvPr id="122" name="TextBox 121"/>
          <p:cNvSpPr txBox="1"/>
          <p:nvPr/>
        </p:nvSpPr>
        <p:spPr>
          <a:xfrm>
            <a:off x="7245805" y="233645"/>
            <a:ext cx="1916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Дерево доминаторов</a:t>
            </a:r>
            <a:endParaRPr lang="ru-RU" dirty="0"/>
          </a:p>
        </p:txBody>
      </p:sp>
      <p:sp>
        <p:nvSpPr>
          <p:cNvPr id="125" name="TextBox 124"/>
          <p:cNvSpPr txBox="1"/>
          <p:nvPr/>
        </p:nvSpPr>
        <p:spPr>
          <a:xfrm>
            <a:off x="3836676" y="53625"/>
            <a:ext cx="231049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Соединив дугами каждый блок с его непосредственным </a:t>
            </a:r>
            <a:r>
              <a:rPr lang="ru-RU" dirty="0" err="1" smtClean="0"/>
              <a:t>доминатором</a:t>
            </a:r>
            <a:r>
              <a:rPr lang="ru-RU" sz="2000" i="1" dirty="0" smtClean="0">
                <a:latin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smtClean="0"/>
              <a:t>получим дерево </a:t>
            </a:r>
            <a:r>
              <a:rPr lang="ru-RU" dirty="0" err="1" smtClean="0"/>
              <a:t>доминаторов</a:t>
            </a:r>
            <a:r>
              <a:rPr lang="ru-RU" dirty="0" smtClean="0"/>
              <a:t> (</a:t>
            </a:r>
            <a:r>
              <a:rPr lang="en-US" sz="2000" i="1" dirty="0">
                <a:latin typeface="Times New Roman" pitchFamily="18" charset="0"/>
              </a:rPr>
              <a:t>Entry</a:t>
            </a:r>
            <a:r>
              <a:rPr lang="ru-RU" dirty="0"/>
              <a:t> это блок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127" name="TextBox 126"/>
          <p:cNvSpPr txBox="1"/>
          <p:nvPr/>
        </p:nvSpPr>
        <p:spPr>
          <a:xfrm>
            <a:off x="31937" y="5202339"/>
            <a:ext cx="9085568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  <a:sym typeface="Symbol" pitchFamily="18" charset="2"/>
              </a:rPr>
              <a:t>30. Граница доминирования 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ru-RU" i="1" dirty="0" smtClean="0">
                <a:sym typeface="Symbol" pitchFamily="18" charset="2"/>
              </a:rPr>
              <a:t> ( </a:t>
            </a:r>
            <a:r>
              <a:rPr lang="en-US" i="1" dirty="0" smtClean="0">
                <a:sym typeface="Symbol" pitchFamily="18" charset="2"/>
              </a:rPr>
              <a:t>DF</a:t>
            </a:r>
            <a:r>
              <a:rPr lang="ru-RU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n</a:t>
            </a:r>
            <a:r>
              <a:rPr lang="ru-RU" dirty="0" smtClean="0">
                <a:sym typeface="Symbol" pitchFamily="18" charset="2"/>
              </a:rPr>
              <a:t>) 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- множество </a:t>
            </a:r>
            <a:r>
              <a:rPr lang="ru-RU" dirty="0">
                <a:latin typeface="+mn-lt"/>
                <a:sym typeface="Symbol" pitchFamily="18" charset="2"/>
              </a:rPr>
              <a:t>узлов </a:t>
            </a:r>
            <a:r>
              <a:rPr lang="en-US" i="1" dirty="0">
                <a:latin typeface="+mn-lt"/>
                <a:sym typeface="Symbol" pitchFamily="18" charset="2"/>
              </a:rPr>
              <a:t>m</a:t>
            </a:r>
            <a:r>
              <a:rPr lang="ru-RU" dirty="0">
                <a:latin typeface="+mn-lt"/>
                <a:sym typeface="Symbol" pitchFamily="18" charset="2"/>
              </a:rPr>
              <a:t>, удовлетворяющих условиям: </a:t>
            </a:r>
            <a:r>
              <a:rPr lang="ru-RU" dirty="0" smtClean="0">
                <a:latin typeface="+mn-lt"/>
                <a:sym typeface="Symbol" pitchFamily="18" charset="2"/>
              </a:rPr>
              <a:t>1) </a:t>
            </a:r>
            <a:r>
              <a:rPr lang="en-US" i="1" dirty="0" smtClean="0">
                <a:latin typeface="+mn-lt"/>
                <a:sym typeface="Symbol" pitchFamily="18" charset="2"/>
              </a:rPr>
              <a:t>n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является </a:t>
            </a:r>
            <a:r>
              <a:rPr lang="ru-RU" dirty="0" err="1">
                <a:latin typeface="+mn-lt"/>
                <a:sym typeface="Symbol" pitchFamily="18" charset="2"/>
              </a:rPr>
              <a:t>доминатором</a:t>
            </a:r>
            <a:r>
              <a:rPr lang="ru-RU" dirty="0">
                <a:latin typeface="+mn-lt"/>
                <a:sym typeface="Symbol" pitchFamily="18" charset="2"/>
              </a:rPr>
              <a:t> предшественника </a:t>
            </a:r>
            <a:r>
              <a:rPr lang="en-US" i="1" dirty="0" smtClean="0">
                <a:latin typeface="+mn-lt"/>
                <a:sym typeface="Symbol" pitchFamily="18" charset="2"/>
              </a:rPr>
              <a:t>m</a:t>
            </a:r>
            <a:r>
              <a:rPr lang="ru-RU" dirty="0" smtClean="0">
                <a:latin typeface="+mn-lt"/>
                <a:sym typeface="Symbol" pitchFamily="18" charset="2"/>
              </a:rPr>
              <a:t>, т.е. </a:t>
            </a:r>
            <a:r>
              <a:rPr lang="en-US" i="1" dirty="0" smtClean="0">
                <a:latin typeface="+mn-lt"/>
                <a:sym typeface="Symbol" pitchFamily="18" charset="2"/>
              </a:rPr>
              <a:t>p </a:t>
            </a:r>
            <a:r>
              <a:rPr lang="en-US" dirty="0">
                <a:latin typeface="+mn-lt"/>
                <a:sym typeface="Symbol" pitchFamily="18" charset="2"/>
              </a:rPr>
              <a:t></a:t>
            </a:r>
            <a:r>
              <a:rPr lang="en-US" i="1" dirty="0">
                <a:latin typeface="+mn-lt"/>
                <a:sym typeface="Symbol" pitchFamily="18" charset="2"/>
              </a:rPr>
              <a:t> </a:t>
            </a:r>
            <a:r>
              <a:rPr lang="en-US" i="1" dirty="0" err="1">
                <a:latin typeface="+mn-lt"/>
                <a:sym typeface="Symbol" pitchFamily="18" charset="2"/>
              </a:rPr>
              <a:t>Pred</a:t>
            </a:r>
            <a:r>
              <a:rPr lang="ru-RU" dirty="0">
                <a:latin typeface="+mn-lt"/>
                <a:sym typeface="Symbol" pitchFamily="18" charset="2"/>
              </a:rPr>
              <a:t>(</a:t>
            </a:r>
            <a:r>
              <a:rPr lang="en-US" i="1" dirty="0">
                <a:latin typeface="+mn-lt"/>
                <a:sym typeface="Symbol" pitchFamily="18" charset="2"/>
              </a:rPr>
              <a:t>m</a:t>
            </a:r>
            <a:r>
              <a:rPr lang="ru-RU" dirty="0">
                <a:latin typeface="+mn-lt"/>
                <a:sym typeface="Symbol" pitchFamily="18" charset="2"/>
              </a:rPr>
              <a:t>)</a:t>
            </a:r>
            <a:r>
              <a:rPr lang="en-US" dirty="0">
                <a:latin typeface="+mn-lt"/>
                <a:sym typeface="Symbol" pitchFamily="18" charset="2"/>
              </a:rPr>
              <a:t> &amp;</a:t>
            </a:r>
            <a:r>
              <a:rPr lang="ru-RU" i="1" dirty="0">
                <a:latin typeface="+mn-lt"/>
                <a:sym typeface="Symbol" pitchFamily="18" charset="2"/>
              </a:rPr>
              <a:t> </a:t>
            </a:r>
            <a:r>
              <a:rPr lang="en-US" i="1" dirty="0">
                <a:latin typeface="+mn-lt"/>
                <a:sym typeface="Symbol" pitchFamily="18" charset="2"/>
              </a:rPr>
              <a:t>n </a:t>
            </a:r>
            <a:r>
              <a:rPr lang="en-US" dirty="0">
                <a:latin typeface="+mn-lt"/>
                <a:sym typeface="Symbol" pitchFamily="18" charset="2"/>
              </a:rPr>
              <a:t></a:t>
            </a:r>
            <a:r>
              <a:rPr lang="en-US" i="1" dirty="0">
                <a:latin typeface="+mn-lt"/>
                <a:sym typeface="Symbol" pitchFamily="18" charset="2"/>
              </a:rPr>
              <a:t> Dom</a:t>
            </a:r>
            <a:r>
              <a:rPr lang="en-US" dirty="0">
                <a:latin typeface="+mn-lt"/>
                <a:sym typeface="Symbol" pitchFamily="18" charset="2"/>
              </a:rPr>
              <a:t>(</a:t>
            </a:r>
            <a:r>
              <a:rPr lang="en-US" i="1" dirty="0">
                <a:latin typeface="+mn-lt"/>
                <a:sym typeface="Symbol" pitchFamily="18" charset="2"/>
              </a:rPr>
              <a:t>p</a:t>
            </a:r>
            <a:r>
              <a:rPr lang="ru-RU" dirty="0" smtClean="0">
                <a:latin typeface="+mn-lt"/>
                <a:sym typeface="Symbol" pitchFamily="18" charset="2"/>
              </a:rPr>
              <a:t>),   2) </a:t>
            </a:r>
            <a:r>
              <a:rPr lang="en-US" i="1" dirty="0" smtClean="0">
                <a:latin typeface="+mn-lt"/>
                <a:sym typeface="Symbol" pitchFamily="18" charset="2"/>
              </a:rPr>
              <a:t>n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не является строгим </a:t>
            </a:r>
            <a:r>
              <a:rPr lang="ru-RU" dirty="0" err="1">
                <a:latin typeface="+mn-lt"/>
                <a:sym typeface="Symbol" pitchFamily="18" charset="2"/>
              </a:rPr>
              <a:t>доминатором</a:t>
            </a:r>
            <a:r>
              <a:rPr lang="ru-RU" dirty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m</a:t>
            </a:r>
            <a:r>
              <a:rPr lang="ru-RU" dirty="0" smtClean="0">
                <a:latin typeface="+mn-lt"/>
                <a:sym typeface="Symbol" pitchFamily="18" charset="2"/>
              </a:rPr>
              <a:t>, т.е. </a:t>
            </a:r>
            <a:r>
              <a:rPr lang="en-US" i="1" dirty="0" smtClean="0">
                <a:latin typeface="+mn-lt"/>
                <a:sym typeface="Symbol" pitchFamily="18" charset="2"/>
              </a:rPr>
              <a:t>n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</a:t>
            </a:r>
            <a:r>
              <a:rPr lang="en-US" i="1" dirty="0">
                <a:latin typeface="+mn-lt"/>
                <a:sym typeface="Symbol" pitchFamily="18" charset="2"/>
              </a:rPr>
              <a:t> </a:t>
            </a:r>
            <a:r>
              <a:rPr lang="en-US" dirty="0">
                <a:latin typeface="+mn-lt"/>
                <a:sym typeface="Symbol" pitchFamily="18" charset="2"/>
              </a:rPr>
              <a:t>(</a:t>
            </a:r>
            <a:r>
              <a:rPr lang="en-US" i="1" dirty="0">
                <a:latin typeface="+mn-lt"/>
                <a:sym typeface="Symbol" pitchFamily="18" charset="2"/>
              </a:rPr>
              <a:t>Dom </a:t>
            </a:r>
            <a:r>
              <a:rPr lang="en-US" dirty="0">
                <a:latin typeface="+mn-lt"/>
                <a:sym typeface="Symbol" pitchFamily="18" charset="2"/>
              </a:rPr>
              <a:t>(</a:t>
            </a:r>
            <a:r>
              <a:rPr lang="en-US" i="1" dirty="0">
                <a:latin typeface="+mn-lt"/>
                <a:sym typeface="Symbol" pitchFamily="18" charset="2"/>
              </a:rPr>
              <a:t>m</a:t>
            </a:r>
            <a:r>
              <a:rPr lang="en-US" dirty="0">
                <a:latin typeface="+mn-lt"/>
                <a:sym typeface="Symbol" pitchFamily="18" charset="2"/>
              </a:rPr>
              <a:t>) – {</a:t>
            </a:r>
            <a:r>
              <a:rPr lang="en-US" i="1" dirty="0">
                <a:latin typeface="+mn-lt"/>
                <a:sym typeface="Symbol" pitchFamily="18" charset="2"/>
              </a:rPr>
              <a:t>m</a:t>
            </a:r>
            <a:r>
              <a:rPr lang="en-US" dirty="0">
                <a:latin typeface="+mn-lt"/>
                <a:sym typeface="Symbol" pitchFamily="18" charset="2"/>
              </a:rPr>
              <a:t>})</a:t>
            </a:r>
            <a:r>
              <a:rPr lang="ru-RU" i="1" dirty="0">
                <a:latin typeface="+mn-lt"/>
                <a:sym typeface="Symbol" pitchFamily="18" charset="2"/>
              </a:rPr>
              <a:t>.</a:t>
            </a:r>
            <a:r>
              <a:rPr lang="ru-RU" dirty="0">
                <a:latin typeface="+mn-lt"/>
                <a:sym typeface="Symbol" pitchFamily="18" charset="2"/>
              </a:rPr>
              <a:t>	</a:t>
            </a:r>
            <a:br>
              <a:rPr lang="ru-RU" dirty="0">
                <a:latin typeface="+mn-lt"/>
                <a:sym typeface="Symbol" pitchFamily="18" charset="2"/>
              </a:rPr>
            </a:br>
            <a:r>
              <a:rPr lang="ru-RU" b="1" dirty="0" smtClean="0">
                <a:latin typeface="+mn-lt"/>
                <a:sym typeface="Symbol" pitchFamily="18" charset="2"/>
              </a:rPr>
              <a:t>Неформально</a:t>
            </a:r>
            <a:r>
              <a:rPr lang="ru-RU" dirty="0">
                <a:latin typeface="+mn-lt"/>
                <a:sym typeface="Symbol" pitchFamily="18" charset="2"/>
              </a:rPr>
              <a:t>: </a:t>
            </a:r>
            <a:r>
              <a:rPr lang="en-US" i="1" dirty="0">
                <a:latin typeface="+mn-lt"/>
                <a:sym typeface="Symbol" pitchFamily="18" charset="2"/>
              </a:rPr>
              <a:t>DF</a:t>
            </a:r>
            <a:r>
              <a:rPr lang="ru-RU" dirty="0">
                <a:latin typeface="+mn-lt"/>
                <a:sym typeface="Symbol" pitchFamily="18" charset="2"/>
              </a:rPr>
              <a:t>(</a:t>
            </a:r>
            <a:r>
              <a:rPr lang="en-US" i="1" dirty="0">
                <a:latin typeface="+mn-lt"/>
                <a:sym typeface="Symbol" pitchFamily="18" charset="2"/>
              </a:rPr>
              <a:t>n</a:t>
            </a:r>
            <a:r>
              <a:rPr lang="ru-RU" dirty="0">
                <a:latin typeface="+mn-lt"/>
                <a:sym typeface="Symbol" pitchFamily="18" charset="2"/>
              </a:rPr>
              <a:t>) содержит все первые узлы, </a:t>
            </a:r>
            <a:r>
              <a:rPr lang="ru-RU" dirty="0" smtClean="0">
                <a:latin typeface="+mn-lt"/>
                <a:sym typeface="Symbol" pitchFamily="18" charset="2"/>
              </a:rPr>
              <a:t>которые</a:t>
            </a:r>
            <a:r>
              <a:rPr lang="ru-RU" dirty="0">
                <a:latin typeface="+mn-lt"/>
                <a:sym typeface="Symbol" pitchFamily="18" charset="2"/>
              </a:rPr>
              <a:t>	</a:t>
            </a:r>
            <a:r>
              <a:rPr lang="ru-RU" dirty="0" smtClean="0">
                <a:latin typeface="+mn-lt"/>
                <a:sym typeface="Symbol" pitchFamily="18" charset="2"/>
              </a:rPr>
              <a:t>достижимы </a:t>
            </a:r>
            <a:r>
              <a:rPr lang="ru-RU" dirty="0">
                <a:latin typeface="+mn-lt"/>
                <a:sym typeface="Symbol" pitchFamily="18" charset="2"/>
              </a:rPr>
              <a:t>из </a:t>
            </a:r>
            <a:r>
              <a:rPr lang="en-US" i="1" dirty="0">
                <a:latin typeface="+mn-lt"/>
                <a:sym typeface="Symbol" pitchFamily="18" charset="2"/>
              </a:rPr>
              <a:t>n</a:t>
            </a:r>
            <a:r>
              <a:rPr lang="ru-RU" dirty="0">
                <a:latin typeface="+mn-lt"/>
                <a:sym typeface="Symbol" pitchFamily="18" charset="2"/>
              </a:rPr>
              <a:t>, на любом пути графа потока, проходящем </a:t>
            </a:r>
            <a:r>
              <a:rPr lang="ru-RU" dirty="0" smtClean="0">
                <a:latin typeface="+mn-lt"/>
                <a:sym typeface="Symbol" pitchFamily="18" charset="2"/>
              </a:rPr>
              <a:t>через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en-US" i="1" dirty="0">
                <a:latin typeface="+mn-lt"/>
                <a:sym typeface="Symbol" pitchFamily="18" charset="2"/>
              </a:rPr>
              <a:t>n</a:t>
            </a:r>
            <a:r>
              <a:rPr lang="ru-RU" dirty="0">
                <a:latin typeface="+mn-lt"/>
                <a:sym typeface="Symbol" pitchFamily="18" charset="2"/>
              </a:rPr>
              <a:t>, но над которыми </a:t>
            </a:r>
            <a:r>
              <a:rPr lang="en-US" i="1" dirty="0">
                <a:latin typeface="+mn-lt"/>
                <a:sym typeface="Symbol" pitchFamily="18" charset="2"/>
              </a:rPr>
              <a:t>n</a:t>
            </a:r>
            <a:r>
              <a:rPr lang="ru-RU" dirty="0">
                <a:latin typeface="+mn-lt"/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не доминирует</a:t>
            </a:r>
            <a:r>
              <a:rPr lang="ru-RU" dirty="0">
                <a:latin typeface="+mn-lt"/>
                <a:sym typeface="Symbol" pitchFamily="18" charset="2"/>
              </a:rPr>
              <a:t>. </a:t>
            </a:r>
            <a:endParaRPr lang="ru-RU" dirty="0">
              <a:latin typeface="+mn-lt"/>
              <a:sym typeface="Wingdings 2" pitchFamily="18" charset="2"/>
            </a:endParaRPr>
          </a:p>
          <a:p>
            <a:r>
              <a:rPr lang="ru-RU" dirty="0" smtClean="0">
                <a:latin typeface="+mn-lt"/>
                <a:sym typeface="Symbol" pitchFamily="18" charset="2"/>
              </a:rPr>
              <a:t> </a:t>
            </a:r>
            <a:endParaRPr lang="ru-RU" b="1" dirty="0" smtClean="0">
              <a:latin typeface="+mn-lt"/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20904" y="3924055"/>
            <a:ext cx="1401346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ct val="30000"/>
              </a:spcBef>
            </a:pPr>
            <a:r>
              <a:rPr lang="en-US" b="1" i="1" dirty="0">
                <a:latin typeface="Times New Roman" pitchFamily="18" charset="0"/>
                <a:sym typeface="Symbol" pitchFamily="18" charset="2"/>
              </a:rPr>
              <a:t>B</a:t>
            </a:r>
            <a:r>
              <a:rPr lang="ru-RU" b="1" baseline="-25000" dirty="0">
                <a:latin typeface="Times New Roman" pitchFamily="18" charset="0"/>
                <a:sym typeface="Symbol" pitchFamily="18" charset="2"/>
              </a:rPr>
              <a:t>7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b="1" i="1" dirty="0">
                <a:latin typeface="Times New Roman" pitchFamily="18" charset="0"/>
                <a:sym typeface="Symbol" pitchFamily="18" charset="2"/>
              </a:rPr>
              <a:t>DF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(</a:t>
            </a:r>
            <a:r>
              <a:rPr lang="en-US" b="1" i="1" dirty="0">
                <a:latin typeface="Times New Roman" pitchFamily="18" charset="0"/>
                <a:sym typeface="Symbol" pitchFamily="18" charset="2"/>
              </a:rPr>
              <a:t>B</a:t>
            </a:r>
            <a:r>
              <a:rPr lang="ru-RU" b="1" baseline="-25000" dirty="0">
                <a:latin typeface="Times New Roman" pitchFamily="18" charset="0"/>
                <a:sym typeface="Symbol" pitchFamily="18" charset="2"/>
              </a:rPr>
              <a:t>3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)</a:t>
            </a:r>
          </a:p>
        </p:txBody>
      </p:sp>
      <p:pic>
        <p:nvPicPr>
          <p:cNvPr id="1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941930" y="2683445"/>
            <a:ext cx="1570648" cy="259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038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99" y="53624"/>
            <a:ext cx="8964613" cy="1800201"/>
          </a:xfrm>
        </p:spPr>
        <p:txBody>
          <a:bodyPr anchor="t"/>
          <a:lstStyle/>
          <a:p>
            <a:pPr algn="l"/>
            <a:r>
              <a:rPr lang="ru-RU" sz="1800" b="1" dirty="0" smtClean="0">
                <a:latin typeface="+mn-lt"/>
              </a:rPr>
              <a:t>31. </a:t>
            </a:r>
            <a:r>
              <a:rPr lang="ru-RU" sz="1800" b="1" dirty="0" err="1" smtClean="0">
                <a:latin typeface="+mn-lt"/>
              </a:rPr>
              <a:t>Постдоминатор</a:t>
            </a:r>
            <a:r>
              <a:rPr lang="ru-RU" sz="1800" b="1" dirty="0" smtClean="0">
                <a:latin typeface="+mn-lt"/>
              </a:rPr>
              <a:t>:</a:t>
            </a:r>
            <a:r>
              <a:rPr lang="ru-RU" sz="1800" dirty="0" smtClean="0">
                <a:latin typeface="+mn-lt"/>
              </a:rPr>
              <a:t> в ГПУ вершина 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  <a:cs typeface="Times New Roman" panose="02020603050405020304" pitchFamily="18" charset="0"/>
              </a:rPr>
              <a:t>постдоминирует</a:t>
            </a:r>
            <a:r>
              <a:rPr lang="ru-RU" sz="1800" dirty="0" smtClean="0">
                <a:latin typeface="+mn-lt"/>
                <a:cs typeface="Times New Roman" panose="02020603050405020304" pitchFamily="18" charset="0"/>
              </a:rPr>
              <a:t> над</a:t>
            </a:r>
            <a:r>
              <a:rPr lang="ru-RU" sz="1800" dirty="0" smtClean="0">
                <a:latin typeface="+mn-lt"/>
              </a:rPr>
              <a:t> вершиной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n</a:t>
            </a:r>
            <a:r>
              <a:rPr lang="ru-RU" sz="1800" dirty="0" smtClean="0">
                <a:latin typeface="+mn-lt"/>
              </a:rPr>
              <a:t>              </a:t>
            </a:r>
            <a:br>
              <a:rPr lang="ru-RU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(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p = </a:t>
            </a:r>
            <a:r>
              <a:rPr lang="en-US" sz="1800" i="1" dirty="0" err="1" smtClean="0">
                <a:latin typeface="+mn-lt"/>
                <a:cs typeface="Times New Roman" panose="02020603050405020304" pitchFamily="18" charset="0"/>
              </a:rPr>
              <a:t>Postdom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(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n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)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+mn-lt"/>
              </a:rPr>
              <a:t>)</a:t>
            </a:r>
            <a:r>
              <a:rPr lang="ru-RU" sz="1800" dirty="0" smtClean="0">
                <a:latin typeface="+mn-lt"/>
              </a:rPr>
              <a:t>, если каждый путь из вершины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n</a:t>
            </a:r>
            <a:r>
              <a:rPr lang="ru-RU" sz="1800" dirty="0" smtClean="0">
                <a:latin typeface="+mn-lt"/>
              </a:rPr>
              <a:t> в вершину 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exit</a:t>
            </a:r>
            <a:r>
              <a:rPr lang="en-US" sz="1800" dirty="0" smtClean="0">
                <a:latin typeface="+mn-lt"/>
              </a:rPr>
              <a:t> </a:t>
            </a:r>
            <a:r>
              <a:rPr lang="ru-RU" sz="1800" dirty="0" smtClean="0">
                <a:latin typeface="+mn-lt"/>
              </a:rPr>
              <a:t>проходит через вершину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i="1" dirty="0" smtClean="0">
                <a:latin typeface="+mn-lt"/>
                <a:cs typeface="Times New Roman" panose="02020603050405020304" pitchFamily="18" charset="0"/>
              </a:rPr>
              <a:t>p</a:t>
            </a:r>
            <a:r>
              <a:rPr lang="ru-RU" sz="1800" dirty="0" smtClean="0">
                <a:latin typeface="+mn-lt"/>
              </a:rPr>
              <a:t>.</a:t>
            </a:r>
            <a:r>
              <a:rPr lang="en-US" sz="1800" dirty="0" smtClean="0">
                <a:latin typeface="+mn-lt"/>
              </a:rPr>
              <a:t> </a:t>
            </a:r>
            <a:r>
              <a:rPr lang="ru-RU" sz="1800" dirty="0" smtClean="0">
                <a:latin typeface="+mn-lt"/>
              </a:rPr>
              <a:t>Выходной узел </a:t>
            </a:r>
            <a:r>
              <a:rPr lang="ru-RU" sz="1800" dirty="0" err="1" smtClean="0">
                <a:latin typeface="+mn-lt"/>
              </a:rPr>
              <a:t>постдоминирует</a:t>
            </a:r>
            <a:r>
              <a:rPr lang="ru-RU" sz="1800" dirty="0" smtClean="0">
                <a:latin typeface="+mn-lt"/>
              </a:rPr>
              <a:t> над всеми блоками графа. </a:t>
            </a:r>
            <a:r>
              <a:rPr lang="ru-RU" sz="1800" dirty="0" err="1" smtClean="0">
                <a:latin typeface="+mn-lt"/>
              </a:rPr>
              <a:t>Постдоминаторы</a:t>
            </a:r>
            <a:r>
              <a:rPr lang="ru-RU" sz="1800" dirty="0" smtClean="0">
                <a:latin typeface="+mn-lt"/>
              </a:rPr>
              <a:t> ГПУ – это </a:t>
            </a:r>
            <a:r>
              <a:rPr lang="ru-RU" sz="1800" dirty="0" err="1" smtClean="0">
                <a:latin typeface="+mn-lt"/>
              </a:rPr>
              <a:t>доминаторы</a:t>
            </a:r>
            <a:r>
              <a:rPr lang="ru-RU" sz="1800" dirty="0" smtClean="0">
                <a:latin typeface="+mn-lt"/>
              </a:rPr>
              <a:t> его </a:t>
            </a:r>
            <a:r>
              <a:rPr lang="ru-RU" sz="1800" dirty="0" smtClean="0">
                <a:latin typeface="+mn-lt"/>
                <a:cs typeface="Times New Roman" panose="02020603050405020304" pitchFamily="18" charset="0"/>
              </a:rPr>
              <a:t>обратного графа</a:t>
            </a:r>
            <a:r>
              <a:rPr lang="ru-RU" sz="1800" dirty="0" smtClean="0">
                <a:latin typeface="+mn-lt"/>
              </a:rPr>
              <a:t>.</a:t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  <a:sym typeface="Wingdings 2" pitchFamily="18" charset="2"/>
              </a:rPr>
              <a:t/>
            </a:r>
            <a:br>
              <a:rPr lang="ru-RU" sz="1800" dirty="0" smtClean="0">
                <a:latin typeface="+mn-lt"/>
                <a:sym typeface="Wingdings 2" pitchFamily="18" charset="2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endParaRPr lang="ru-RU" sz="1800" b="1" dirty="0">
              <a:latin typeface="+mn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0975" y="1172767"/>
            <a:ext cx="9036050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>
                <a:latin typeface="+mn-lt"/>
                <a:sym typeface="Wingdings 2" pitchFamily="18" charset="2"/>
              </a:rPr>
              <a:t>32. </a:t>
            </a:r>
            <a:r>
              <a:rPr lang="ru-RU" b="1" dirty="0" smtClean="0">
                <a:latin typeface="+mn-lt"/>
                <a:cs typeface="Times New Roman" panose="02020603050405020304" pitchFamily="18" charset="0"/>
                <a:sym typeface="Wingdings 2" pitchFamily="18" charset="2"/>
              </a:rPr>
              <a:t>О</a:t>
            </a:r>
            <a:r>
              <a:rPr lang="ru-RU" b="1" dirty="0" smtClean="0">
                <a:latin typeface="+mn-lt"/>
                <a:cs typeface="Times New Roman" panose="02020603050405020304" pitchFamily="18" charset="0"/>
              </a:rPr>
              <a:t>братная граница </a:t>
            </a:r>
            <a:r>
              <a:rPr lang="ru-RU" b="1" dirty="0">
                <a:latin typeface="+mn-lt"/>
                <a:cs typeface="Times New Roman" panose="02020603050405020304" pitchFamily="18" charset="0"/>
              </a:rPr>
              <a:t>доминирования </a:t>
            </a:r>
            <a:r>
              <a:rPr lang="ru-RU" dirty="0" smtClean="0">
                <a:latin typeface="+mn-lt"/>
              </a:rPr>
              <a:t>(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RDF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+mn-lt"/>
              </a:rPr>
              <a:t>) вершины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n </a:t>
            </a:r>
            <a:r>
              <a:rPr lang="en-US" dirty="0">
                <a:latin typeface="+mn-lt"/>
                <a:cs typeface="Times New Roman" panose="02020603050405020304" pitchFamily="18" charset="0"/>
                <a:sym typeface="Symbol"/>
              </a:rPr>
              <a:t></a:t>
            </a:r>
            <a:r>
              <a:rPr lang="en-US" i="1" dirty="0">
                <a:latin typeface="+mn-lt"/>
                <a:cs typeface="Times New Roman" panose="02020603050405020304" pitchFamily="18" charset="0"/>
                <a:sym typeface="Symbol"/>
              </a:rPr>
              <a:t> </a:t>
            </a:r>
            <a:r>
              <a:rPr lang="en-US" i="1" dirty="0" smtClean="0">
                <a:latin typeface="+mn-lt"/>
                <a:cs typeface="Times New Roman" panose="02020603050405020304" pitchFamily="18" charset="0"/>
                <a:sym typeface="Symbol"/>
              </a:rPr>
              <a:t>G</a:t>
            </a:r>
            <a:r>
              <a:rPr lang="ru-RU" i="1" dirty="0">
                <a:latin typeface="+mn-lt"/>
                <a:cs typeface="Times New Roman" panose="02020603050405020304" pitchFamily="18" charset="0"/>
                <a:sym typeface="Symbol"/>
              </a:rPr>
              <a:t> </a:t>
            </a:r>
            <a:r>
              <a:rPr lang="ru-RU" dirty="0" smtClean="0">
                <a:latin typeface="+mn-lt"/>
              </a:rPr>
              <a:t>это обычная граница доминирования </a:t>
            </a:r>
            <a:r>
              <a:rPr lang="ru-RU" dirty="0">
                <a:latin typeface="+mn-lt"/>
              </a:rPr>
              <a:t>в обратном </a:t>
            </a:r>
            <a:r>
              <a:rPr lang="ru-RU" dirty="0" smtClean="0">
                <a:latin typeface="+mn-lt"/>
              </a:rPr>
              <a:t>графе </a:t>
            </a:r>
            <a:r>
              <a:rPr lang="en-US" i="1" dirty="0">
                <a:latin typeface="+mn-lt"/>
                <a:cs typeface="Times New Roman" panose="02020603050405020304" pitchFamily="18" charset="0"/>
                <a:sym typeface="Wingdings 2" pitchFamily="18" charset="2"/>
              </a:rPr>
              <a:t>G</a:t>
            </a:r>
            <a:r>
              <a:rPr lang="en-US" i="1" baseline="30000" dirty="0">
                <a:latin typeface="+mn-lt"/>
                <a:cs typeface="Times New Roman" panose="02020603050405020304" pitchFamily="18" charset="0"/>
                <a:sym typeface="Wingdings 2" pitchFamily="18" charset="2"/>
              </a:rPr>
              <a:t>R</a:t>
            </a:r>
            <a:r>
              <a:rPr lang="ru-RU" dirty="0" smtClean="0">
                <a:latin typeface="+mn-lt"/>
              </a:rPr>
              <a:t>. </a:t>
            </a:r>
            <a:r>
              <a:rPr lang="ru-RU" b="1" dirty="0">
                <a:cs typeface="Times New Roman" panose="02020603050405020304" pitchFamily="18" charset="0"/>
                <a:sym typeface="Wingdings 2" pitchFamily="18" charset="2"/>
              </a:rPr>
              <a:t>Обратным графом</a:t>
            </a:r>
            <a:r>
              <a:rPr lang="ru-RU" b="1" dirty="0">
                <a:sym typeface="Wingdings 2" pitchFamily="18" charset="2"/>
              </a:rPr>
              <a:t> </a:t>
            </a:r>
            <a:r>
              <a:rPr lang="ru-RU" dirty="0">
                <a:sym typeface="Wingdings 2" pitchFamily="18" charset="2"/>
              </a:rPr>
              <a:t>ориентированного графа </a:t>
            </a:r>
            <a:r>
              <a:rPr lang="en-US" i="1" dirty="0">
                <a:cs typeface="Times New Roman" panose="02020603050405020304" pitchFamily="18" charset="0"/>
                <a:sym typeface="Wingdings 2" pitchFamily="18" charset="2"/>
              </a:rPr>
              <a:t>G = </a:t>
            </a:r>
            <a:r>
              <a:rPr lang="en-US" dirty="0">
                <a:cs typeface="Times New Roman" panose="02020603050405020304" pitchFamily="18" charset="0"/>
                <a:sym typeface="Symbol"/>
              </a:rPr>
              <a:t></a:t>
            </a:r>
            <a:r>
              <a:rPr lang="en-US" i="1" dirty="0">
                <a:cs typeface="Times New Roman" panose="02020603050405020304" pitchFamily="18" charset="0"/>
                <a:sym typeface="Symbol"/>
              </a:rPr>
              <a:t>N, E</a:t>
            </a:r>
            <a:r>
              <a:rPr lang="en-US" dirty="0">
                <a:cs typeface="Times New Roman" panose="02020603050405020304" pitchFamily="18" charset="0"/>
                <a:sym typeface="Symbol"/>
              </a:rPr>
              <a:t></a:t>
            </a:r>
            <a:r>
              <a:rPr lang="en-US" i="1" dirty="0">
                <a:cs typeface="Times New Roman" panose="02020603050405020304" pitchFamily="18" charset="0"/>
                <a:sym typeface="Symbol"/>
              </a:rPr>
              <a:t> </a:t>
            </a:r>
            <a:r>
              <a:rPr lang="ru-RU" dirty="0">
                <a:sym typeface="Symbol"/>
              </a:rPr>
              <a:t>называется </a:t>
            </a:r>
            <a:r>
              <a:rPr lang="ru-RU" dirty="0" err="1">
                <a:sym typeface="Symbol"/>
              </a:rPr>
              <a:t>ориент</a:t>
            </a:r>
            <a:r>
              <a:rPr lang="ru-RU" dirty="0">
                <a:sym typeface="Symbol"/>
              </a:rPr>
              <a:t>. граф </a:t>
            </a:r>
            <a:r>
              <a:rPr lang="en-US" i="1" dirty="0">
                <a:cs typeface="Times New Roman" panose="02020603050405020304" pitchFamily="18" charset="0"/>
                <a:sym typeface="Wingdings 2" pitchFamily="18" charset="2"/>
              </a:rPr>
              <a:t>G</a:t>
            </a:r>
            <a:r>
              <a:rPr lang="en-US" i="1" baseline="30000" dirty="0">
                <a:cs typeface="Times New Roman" panose="02020603050405020304" pitchFamily="18" charset="0"/>
                <a:sym typeface="Wingdings 2" pitchFamily="18" charset="2"/>
              </a:rPr>
              <a:t>R</a:t>
            </a:r>
            <a:r>
              <a:rPr lang="en-US" i="1" dirty="0">
                <a:cs typeface="Times New Roman" panose="02020603050405020304" pitchFamily="18" charset="0"/>
                <a:sym typeface="Wingdings 2" pitchFamily="18" charset="2"/>
              </a:rPr>
              <a:t> = </a:t>
            </a:r>
            <a:r>
              <a:rPr lang="en-US" dirty="0">
                <a:cs typeface="Times New Roman" panose="02020603050405020304" pitchFamily="18" charset="0"/>
                <a:sym typeface="Symbol"/>
              </a:rPr>
              <a:t></a:t>
            </a:r>
            <a:r>
              <a:rPr lang="en-US" i="1" dirty="0">
                <a:cs typeface="Times New Roman" panose="02020603050405020304" pitchFamily="18" charset="0"/>
                <a:sym typeface="Symbol"/>
              </a:rPr>
              <a:t>N, E</a:t>
            </a:r>
            <a:r>
              <a:rPr lang="en-US" i="1" baseline="30000" dirty="0">
                <a:cs typeface="Times New Roman" panose="02020603050405020304" pitchFamily="18" charset="0"/>
                <a:sym typeface="Symbol"/>
              </a:rPr>
              <a:t>R</a:t>
            </a:r>
            <a:r>
              <a:rPr lang="en-US" dirty="0">
                <a:cs typeface="Times New Roman" panose="02020603050405020304" pitchFamily="18" charset="0"/>
                <a:sym typeface="Symbol"/>
              </a:rPr>
              <a:t></a:t>
            </a:r>
            <a:r>
              <a:rPr lang="ru-RU" dirty="0">
                <a:sym typeface="Symbol"/>
              </a:rPr>
              <a:t>, у которого направления всех ребер противоположны. </a:t>
            </a:r>
            <a:endParaRPr lang="en-US" dirty="0">
              <a:latin typeface="+mn-lt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6506" y="2436880"/>
            <a:ext cx="724586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+mn-lt"/>
              </a:rPr>
              <a:t>33. Выражение</a:t>
            </a:r>
            <a:r>
              <a:rPr lang="ru-RU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e</a:t>
            </a:r>
            <a:r>
              <a:rPr lang="ru-RU" i="1" dirty="0" smtClean="0">
                <a:latin typeface="+mn-lt"/>
              </a:rPr>
              <a:t> </a:t>
            </a:r>
            <a:r>
              <a:rPr lang="ru-RU" b="1" dirty="0">
                <a:latin typeface="+mn-lt"/>
              </a:rPr>
              <a:t>доступно</a:t>
            </a:r>
            <a:r>
              <a:rPr lang="ru-RU" dirty="0">
                <a:latin typeface="+mn-lt"/>
              </a:rPr>
              <a:t> в точке </a:t>
            </a:r>
            <a:r>
              <a:rPr lang="en-US" i="1" dirty="0">
                <a:latin typeface="+mn-lt"/>
              </a:rPr>
              <a:t>p</a:t>
            </a:r>
            <a:r>
              <a:rPr lang="ru-RU" i="1" dirty="0">
                <a:latin typeface="+mn-lt"/>
              </a:rPr>
              <a:t>, </a:t>
            </a:r>
            <a:r>
              <a:rPr lang="ru-RU" dirty="0">
                <a:latin typeface="+mn-lt"/>
              </a:rPr>
              <a:t>если </a:t>
            </a:r>
            <a:r>
              <a:rPr lang="en-US" i="1" dirty="0" smtClean="0">
                <a:latin typeface="+mn-lt"/>
              </a:rPr>
              <a:t>e </a:t>
            </a:r>
            <a:r>
              <a:rPr lang="ru-RU" dirty="0" smtClean="0">
                <a:latin typeface="+mn-lt"/>
              </a:rPr>
              <a:t>вычисляется</a:t>
            </a:r>
            <a:r>
              <a:rPr lang="en-US" i="1" dirty="0" smtClean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на </a:t>
            </a:r>
            <a:r>
              <a:rPr lang="ru-RU" dirty="0">
                <a:latin typeface="+mn-lt"/>
              </a:rPr>
              <a:t>любом </a:t>
            </a:r>
            <a:r>
              <a:rPr lang="ru-RU" dirty="0" smtClean="0">
                <a:latin typeface="+mn-lt"/>
              </a:rPr>
              <a:t>пути от </a:t>
            </a:r>
            <a:r>
              <a:rPr lang="en-US" i="1" dirty="0" smtClean="0">
                <a:latin typeface="+mn-lt"/>
              </a:rPr>
              <a:t>Entry</a:t>
            </a:r>
            <a:r>
              <a:rPr lang="en-US" dirty="0" smtClean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до </a:t>
            </a:r>
            <a:r>
              <a:rPr lang="en-US" i="1" dirty="0" smtClean="0">
                <a:latin typeface="+mn-lt"/>
              </a:rPr>
              <a:t>p</a:t>
            </a:r>
            <a:r>
              <a:rPr lang="en-US" i="1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причем переменные</a:t>
            </a:r>
            <a:r>
              <a:rPr lang="en-US" dirty="0" smtClean="0">
                <a:latin typeface="+mn-lt"/>
              </a:rPr>
              <a:t>,</a:t>
            </a:r>
            <a:r>
              <a:rPr lang="ru-RU" dirty="0" smtClean="0">
                <a:latin typeface="+mn-lt"/>
              </a:rPr>
              <a:t> входящие в состав </a:t>
            </a:r>
            <a:r>
              <a:rPr lang="en-US" i="1" dirty="0" smtClean="0">
                <a:latin typeface="+mn-lt"/>
              </a:rPr>
              <a:t>e</a:t>
            </a:r>
            <a:r>
              <a:rPr lang="ru-RU" dirty="0" smtClean="0">
                <a:latin typeface="+mn-lt"/>
              </a:rPr>
              <a:t>  не переопределяются </a:t>
            </a:r>
            <a:r>
              <a:rPr lang="ru-RU" dirty="0">
                <a:latin typeface="+mn-lt"/>
              </a:rPr>
              <a:t>между последним таким </a:t>
            </a:r>
            <a:endParaRPr lang="ru-RU" dirty="0" smtClean="0">
              <a:latin typeface="+mn-lt"/>
            </a:endParaRPr>
          </a:p>
          <a:p>
            <a:r>
              <a:rPr lang="ru-RU" dirty="0" smtClean="0">
                <a:latin typeface="+mn-lt"/>
              </a:rPr>
              <a:t>вычислением и точкой </a:t>
            </a:r>
            <a:r>
              <a:rPr lang="en-US" i="1" dirty="0">
                <a:latin typeface="+mn-lt"/>
              </a:rPr>
              <a:t>p</a:t>
            </a:r>
            <a:r>
              <a:rPr lang="ru-RU" dirty="0">
                <a:latin typeface="+mn-lt"/>
              </a:rPr>
              <a:t>. </a:t>
            </a:r>
            <a:r>
              <a:rPr lang="ru-RU" dirty="0" smtClean="0">
                <a:latin typeface="+mn-lt"/>
              </a:rPr>
              <a:t>//Пусть </a:t>
            </a:r>
            <a:r>
              <a:rPr lang="ru-RU" dirty="0">
                <a:latin typeface="+mn-lt"/>
              </a:rPr>
              <a:t>точка </a:t>
            </a:r>
            <a:r>
              <a:rPr lang="en-US" i="1" dirty="0">
                <a:latin typeface="+mn-lt"/>
                <a:cs typeface="Times New Roman" pitchFamily="18" charset="0"/>
              </a:rPr>
              <a:t>p</a:t>
            </a:r>
            <a:r>
              <a:rPr lang="en-US" dirty="0">
                <a:latin typeface="+mn-lt"/>
              </a:rPr>
              <a:t> </a:t>
            </a:r>
            <a:r>
              <a:rPr lang="ru-RU" dirty="0">
                <a:latin typeface="+mn-lt"/>
              </a:rPr>
              <a:t>– вход в блок </a:t>
            </a:r>
            <a:r>
              <a:rPr lang="en-US" i="1" dirty="0">
                <a:latin typeface="+mn-lt"/>
                <a:cs typeface="Times New Roman" pitchFamily="18" charset="0"/>
              </a:rPr>
              <a:t>B</a:t>
            </a:r>
            <a:r>
              <a:rPr lang="en-US" baseline="-25000" dirty="0">
                <a:latin typeface="+mn-lt"/>
                <a:cs typeface="Times New Roman" pitchFamily="18" charset="0"/>
              </a:rPr>
              <a:t>3</a:t>
            </a:r>
            <a:r>
              <a:rPr lang="ru-RU" dirty="0">
                <a:latin typeface="+mn-lt"/>
                <a:cs typeface="Times New Roman" pitchFamily="18" charset="0"/>
              </a:rPr>
              <a:t>. </a:t>
            </a:r>
            <a:r>
              <a:rPr lang="ru-RU" dirty="0" smtClean="0">
                <a:latin typeface="+mn-lt"/>
              </a:rPr>
              <a:t>На </a:t>
            </a:r>
            <a:r>
              <a:rPr lang="ru-RU" dirty="0">
                <a:latin typeface="+mn-lt"/>
              </a:rPr>
              <a:t>рисунке </a:t>
            </a:r>
            <a:r>
              <a:rPr lang="ru-RU" dirty="0" smtClean="0">
                <a:latin typeface="+mn-lt"/>
              </a:rPr>
              <a:t>//присваивание </a:t>
            </a:r>
            <a:r>
              <a:rPr lang="ru-RU" i="1" dirty="0">
                <a:latin typeface="+mn-lt"/>
              </a:rPr>
              <a:t>не</a:t>
            </a:r>
            <a:r>
              <a:rPr lang="ru-RU" dirty="0">
                <a:latin typeface="+mn-lt"/>
              </a:rPr>
              <a:t> </a:t>
            </a:r>
            <a:r>
              <a:rPr lang="ru-RU" i="1" dirty="0">
                <a:latin typeface="+mn-lt"/>
              </a:rPr>
              <a:t>убивает </a:t>
            </a:r>
            <a:r>
              <a:rPr lang="ru-RU" dirty="0">
                <a:latin typeface="+mn-lt"/>
              </a:rPr>
              <a:t>выражение </a:t>
            </a:r>
            <a:r>
              <a:rPr lang="en-US" b="1" dirty="0" smtClean="0">
                <a:latin typeface="+mn-lt"/>
                <a:cs typeface="Courier New" pitchFamily="49" charset="0"/>
                <a:sym typeface="Symbol"/>
              </a:rPr>
              <a:t>*,</a:t>
            </a:r>
            <a:r>
              <a:rPr lang="ru-RU" b="1" dirty="0" smtClean="0">
                <a:latin typeface="+mn-lt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+mn-lt"/>
                <a:cs typeface="Courier New" pitchFamily="49" charset="0"/>
                <a:sym typeface="Symbol"/>
              </a:rPr>
              <a:t>4,</a:t>
            </a:r>
            <a:r>
              <a:rPr lang="ru-RU" b="1" dirty="0" smtClean="0">
                <a:latin typeface="+mn-lt"/>
                <a:cs typeface="Courier New" pitchFamily="49" charset="0"/>
                <a:sym typeface="Symbol"/>
              </a:rPr>
              <a:t> </a:t>
            </a:r>
            <a:r>
              <a:rPr lang="en-US" b="1" dirty="0" err="1" smtClean="0">
                <a:latin typeface="+mn-lt"/>
                <a:cs typeface="Courier New" pitchFamily="49" charset="0"/>
                <a:sym typeface="Symbol"/>
              </a:rPr>
              <a:t>i</a:t>
            </a:r>
            <a:r>
              <a:rPr lang="ru-RU" dirty="0" smtClean="0">
                <a:latin typeface="+mn-lt"/>
              </a:rPr>
              <a:t>. </a:t>
            </a:r>
          </a:p>
          <a:p>
            <a:r>
              <a:rPr lang="ru-RU" dirty="0" smtClean="0">
                <a:latin typeface="+mn-lt"/>
              </a:rPr>
              <a:t>//Поэтому </a:t>
            </a:r>
            <a:r>
              <a:rPr lang="en-US" b="1" dirty="0" smtClean="0">
                <a:latin typeface="+mn-lt"/>
                <a:cs typeface="Courier New" pitchFamily="49" charset="0"/>
              </a:rPr>
              <a:t>t2</a:t>
            </a:r>
            <a:r>
              <a:rPr lang="ru-RU" b="1" dirty="0" smtClean="0">
                <a:latin typeface="+mn-lt"/>
                <a:cs typeface="Courier New" pitchFamily="49" charset="0"/>
              </a:rPr>
              <a:t> </a:t>
            </a:r>
            <a:r>
              <a:rPr lang="en-US" b="1" dirty="0" smtClean="0">
                <a:latin typeface="+mn-lt"/>
                <a:cs typeface="Courier New" pitchFamily="49" charset="0"/>
                <a:sym typeface="Symbol"/>
              </a:rPr>
              <a:t></a:t>
            </a:r>
            <a:r>
              <a:rPr lang="ru-RU" b="1" dirty="0" smtClean="0">
                <a:latin typeface="+mn-lt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+mn-lt"/>
                <a:cs typeface="Courier New" pitchFamily="49" charset="0"/>
                <a:sym typeface="Symbol"/>
              </a:rPr>
              <a:t>*,</a:t>
            </a:r>
            <a:r>
              <a:rPr lang="ru-RU" b="1" dirty="0" smtClean="0">
                <a:latin typeface="+mn-lt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+mn-lt"/>
                <a:cs typeface="Courier New" pitchFamily="49" charset="0"/>
                <a:sym typeface="Symbol"/>
              </a:rPr>
              <a:t>4,</a:t>
            </a:r>
            <a:r>
              <a:rPr lang="ru-RU" b="1" dirty="0" smtClean="0">
                <a:latin typeface="+mn-lt"/>
                <a:cs typeface="Courier New" pitchFamily="49" charset="0"/>
                <a:sym typeface="Symbol"/>
              </a:rPr>
              <a:t> </a:t>
            </a:r>
            <a:r>
              <a:rPr lang="en-US" b="1" dirty="0" err="1" smtClean="0">
                <a:latin typeface="+mn-lt"/>
                <a:cs typeface="Courier New" pitchFamily="49" charset="0"/>
                <a:sym typeface="Symbol"/>
              </a:rPr>
              <a:t>i</a:t>
            </a:r>
            <a:r>
              <a:rPr lang="ru-RU" b="1" dirty="0" smtClean="0">
                <a:latin typeface="+mn-lt"/>
                <a:cs typeface="Courier New" pitchFamily="49" charset="0"/>
                <a:sym typeface="Symbol"/>
              </a:rPr>
              <a:t> </a:t>
            </a:r>
            <a:r>
              <a:rPr lang="ru-RU" dirty="0">
                <a:latin typeface="+mn-lt"/>
              </a:rPr>
              <a:t>можно заменить на </a:t>
            </a:r>
            <a:r>
              <a:rPr lang="en-US" b="1" dirty="0" smtClean="0">
                <a:latin typeface="+mn-lt"/>
                <a:cs typeface="Courier New" pitchFamily="49" charset="0"/>
              </a:rPr>
              <a:t>t2</a:t>
            </a:r>
            <a:r>
              <a:rPr lang="ru-RU" b="1" dirty="0" smtClean="0">
                <a:latin typeface="+mn-lt"/>
                <a:cs typeface="Courier New" pitchFamily="49" charset="0"/>
              </a:rPr>
              <a:t> </a:t>
            </a:r>
            <a:r>
              <a:rPr lang="en-US" b="1" dirty="0" smtClean="0">
                <a:latin typeface="+mn-lt"/>
                <a:cs typeface="Courier New" pitchFamily="49" charset="0"/>
                <a:sym typeface="Symbol"/>
              </a:rPr>
              <a:t></a:t>
            </a:r>
            <a:r>
              <a:rPr lang="en-US" b="1" dirty="0" smtClean="0">
                <a:latin typeface="+mn-lt"/>
                <a:cs typeface="Courier New" pitchFamily="49" charset="0"/>
              </a:rPr>
              <a:t> </a:t>
            </a:r>
            <a:r>
              <a:rPr lang="ru-RU" b="1" dirty="0" smtClean="0">
                <a:latin typeface="+mn-lt"/>
                <a:cs typeface="Courier New" pitchFamily="49" charset="0"/>
              </a:rPr>
              <a:t> </a:t>
            </a:r>
            <a:r>
              <a:rPr lang="en-US" b="1" dirty="0" smtClean="0">
                <a:latin typeface="+mn-lt"/>
                <a:cs typeface="Courier New" pitchFamily="49" charset="0"/>
              </a:rPr>
              <a:t>t</a:t>
            </a:r>
            <a:r>
              <a:rPr lang="ru-RU" b="1" dirty="0">
                <a:latin typeface="+mn-lt"/>
                <a:cs typeface="Courier New" pitchFamily="49" charset="0"/>
              </a:rPr>
              <a:t>1</a:t>
            </a:r>
            <a:endParaRPr lang="ru-RU" dirty="0">
              <a:latin typeface="+mn-lt"/>
            </a:endParaRPr>
          </a:p>
        </p:txBody>
      </p:sp>
      <p:grpSp>
        <p:nvGrpSpPr>
          <p:cNvPr id="7" name="Группа 33"/>
          <p:cNvGrpSpPr/>
          <p:nvPr/>
        </p:nvGrpSpPr>
        <p:grpSpPr>
          <a:xfrm>
            <a:off x="6777246" y="2074760"/>
            <a:ext cx="2430269" cy="2209335"/>
            <a:chOff x="161510" y="2393885"/>
            <a:chExt cx="3195355" cy="2790310"/>
          </a:xfrm>
        </p:grpSpPr>
        <p:grpSp>
          <p:nvGrpSpPr>
            <p:cNvPr id="8" name="Группа 30"/>
            <p:cNvGrpSpPr/>
            <p:nvPr/>
          </p:nvGrpSpPr>
          <p:grpSpPr>
            <a:xfrm>
              <a:off x="161510" y="2393885"/>
              <a:ext cx="3195355" cy="2790310"/>
              <a:chOff x="71500" y="2078850"/>
              <a:chExt cx="3195355" cy="2790310"/>
            </a:xfrm>
          </p:grpSpPr>
          <p:grpSp>
            <p:nvGrpSpPr>
              <p:cNvPr id="11" name="Группа 14"/>
              <p:cNvGrpSpPr/>
              <p:nvPr/>
            </p:nvGrpSpPr>
            <p:grpSpPr>
              <a:xfrm>
                <a:off x="1016605" y="2078850"/>
                <a:ext cx="2250250" cy="720080"/>
                <a:chOff x="1061610" y="2078850"/>
                <a:chExt cx="2250250" cy="720080"/>
              </a:xfrm>
            </p:grpSpPr>
            <p:sp>
              <p:nvSpPr>
                <p:cNvPr id="22" name="Прямоугольник 10"/>
                <p:cNvSpPr/>
                <p:nvPr/>
              </p:nvSpPr>
              <p:spPr>
                <a:xfrm>
                  <a:off x="1061610" y="2258870"/>
                  <a:ext cx="1800200" cy="54006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1174123" y="2344234"/>
                  <a:ext cx="1653591" cy="3791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ourier New" pitchFamily="49" charset="0"/>
                      <a:cs typeface="Courier New" pitchFamily="49" charset="0"/>
                    </a:rPr>
                    <a:t>t1</a:t>
                  </a:r>
                  <a:r>
                    <a:rPr lang="en-US" sz="14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*,4,i</a:t>
                  </a:r>
                  <a:endParaRPr lang="ru-RU" sz="14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2726796" y="2078850"/>
                  <a:ext cx="585064" cy="3791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en-US" sz="1400" baseline="-25000" dirty="0" smtClean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sz="1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" name="Группа 15"/>
              <p:cNvGrpSpPr/>
              <p:nvPr/>
            </p:nvGrpSpPr>
            <p:grpSpPr>
              <a:xfrm>
                <a:off x="1016605" y="4149080"/>
                <a:ext cx="2250250" cy="720080"/>
                <a:chOff x="1061610" y="2078850"/>
                <a:chExt cx="2250250" cy="720080"/>
              </a:xfrm>
            </p:grpSpPr>
            <p:sp>
              <p:nvSpPr>
                <p:cNvPr id="19" name="Прямоугольник 16"/>
                <p:cNvSpPr/>
                <p:nvPr/>
              </p:nvSpPr>
              <p:spPr>
                <a:xfrm>
                  <a:off x="1061610" y="2258870"/>
                  <a:ext cx="1800200" cy="54006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174123" y="2344234"/>
                  <a:ext cx="1653591" cy="3791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ourier New" pitchFamily="49" charset="0"/>
                      <a:cs typeface="Courier New" pitchFamily="49" charset="0"/>
                    </a:rPr>
                    <a:t>t2</a:t>
                  </a:r>
                  <a:r>
                    <a:rPr lang="en-US" sz="14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*,4,i</a:t>
                  </a:r>
                  <a:endParaRPr lang="ru-RU" sz="14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726796" y="2078850"/>
                  <a:ext cx="585064" cy="3791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en-US" sz="1400" baseline="-25000" dirty="0" smtClean="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sz="1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3" name="Группа 19"/>
              <p:cNvGrpSpPr/>
              <p:nvPr/>
            </p:nvGrpSpPr>
            <p:grpSpPr>
              <a:xfrm>
                <a:off x="71500" y="3113965"/>
                <a:ext cx="2250250" cy="720080"/>
                <a:chOff x="1061610" y="2078850"/>
                <a:chExt cx="2250250" cy="720080"/>
              </a:xfrm>
            </p:grpSpPr>
            <p:sp>
              <p:nvSpPr>
                <p:cNvPr id="16" name="Прямоугольник 20"/>
                <p:cNvSpPr/>
                <p:nvPr/>
              </p:nvSpPr>
              <p:spPr>
                <a:xfrm>
                  <a:off x="1061610" y="2258870"/>
                  <a:ext cx="1800201" cy="54006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1174123" y="2344234"/>
                  <a:ext cx="1575176" cy="3791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Courier New" pitchFamily="49" charset="0"/>
                      <a:cs typeface="Courier New" pitchFamily="49" charset="0"/>
                    </a:rPr>
                    <a:t>k</a:t>
                  </a:r>
                  <a:r>
                    <a:rPr lang="en-US" sz="14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+,i,7</a:t>
                  </a:r>
                  <a:endParaRPr lang="ru-RU" sz="14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2726796" y="2078850"/>
                  <a:ext cx="585064" cy="3791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i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en-US" sz="1400" baseline="-250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1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4" name="Прямая со стрелкой 28"/>
              <p:cNvCxnSpPr>
                <a:stCxn id="22" idx="2"/>
                <a:endCxn id="16" idx="0"/>
              </p:cNvCxnSpPr>
              <p:nvPr/>
            </p:nvCxnSpPr>
            <p:spPr>
              <a:xfrm flipH="1">
                <a:off x="971600" y="2798930"/>
                <a:ext cx="945105" cy="49505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 стрелкой 29"/>
              <p:cNvCxnSpPr/>
              <p:nvPr/>
            </p:nvCxnSpPr>
            <p:spPr>
              <a:xfrm>
                <a:off x="1016605" y="3834045"/>
                <a:ext cx="945105" cy="49505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Прямая со стрелкой 32"/>
            <p:cNvCxnSpPr/>
            <p:nvPr/>
          </p:nvCxnSpPr>
          <p:spPr>
            <a:xfrm>
              <a:off x="2411760" y="3113965"/>
              <a:ext cx="0" cy="153017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80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882" y="-81390"/>
            <a:ext cx="8964613" cy="495055"/>
          </a:xfrm>
        </p:spPr>
        <p:txBody>
          <a:bodyPr/>
          <a:lstStyle/>
          <a:p>
            <a:pPr algn="l"/>
            <a:r>
              <a:rPr lang="ru-RU" sz="2000" b="1" dirty="0" smtClean="0"/>
              <a:t>34-39. Полурешетка</a:t>
            </a:r>
            <a:endParaRPr lang="ru-RU" sz="2400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1500" y="188640"/>
            <a:ext cx="8964612" cy="2970330"/>
          </a:xfrm>
          <a:noFill/>
          <a:ln/>
        </p:spPr>
        <p:txBody>
          <a:bodyPr/>
          <a:lstStyle/>
          <a:p>
            <a:pPr algn="l">
              <a:lnSpc>
                <a:spcPct val="115000"/>
              </a:lnSpc>
              <a:spcBef>
                <a:spcPct val="40000"/>
              </a:spcBef>
            </a:pPr>
            <a:r>
              <a:rPr lang="ru-RU" sz="1800" dirty="0" smtClean="0"/>
              <a:t>Полурешетка – это абстрактная алгебраическая структура, над элементами которой определена абстрактная операция </a:t>
            </a:r>
            <a:r>
              <a:rPr lang="ru-RU" sz="1800" dirty="0" smtClean="0">
                <a:sym typeface="Symbol"/>
              </a:rPr>
              <a:t> (мы будем называть ее «сбор»), обладающая свойствами </a:t>
            </a:r>
            <a:r>
              <a:rPr lang="ru-RU" sz="1800" dirty="0" smtClean="0">
                <a:sym typeface="Wingdings 2" pitchFamily="18" charset="2"/>
              </a:rPr>
              <a:t>операций </a:t>
            </a:r>
            <a:r>
              <a:rPr lang="ru-RU" sz="1800" dirty="0" smtClean="0">
                <a:sym typeface="Symbol"/>
              </a:rPr>
              <a:t> и .</a:t>
            </a:r>
          </a:p>
          <a:p>
            <a:pPr algn="l">
              <a:spcBef>
                <a:spcPct val="40000"/>
              </a:spcBef>
            </a:pPr>
            <a:r>
              <a:rPr lang="ru-RU" sz="1800" b="1" dirty="0" smtClean="0">
                <a:sym typeface="Wingdings 2" pitchFamily="18" charset="2"/>
              </a:rPr>
              <a:t>Опр. </a:t>
            </a:r>
            <a:r>
              <a:rPr lang="ru-RU" sz="1800" b="1" dirty="0" smtClean="0">
                <a:sym typeface="Symbol" pitchFamily="18" charset="2"/>
              </a:rPr>
              <a:t>Полурешетка</a:t>
            </a:r>
            <a:r>
              <a:rPr lang="ru-RU" sz="1800" dirty="0" smtClean="0">
                <a:sym typeface="Symbol" pitchFamily="18" charset="2"/>
              </a:rPr>
              <a:t> представляет собой множество </a:t>
            </a:r>
            <a:r>
              <a:rPr lang="en-US" sz="1800" i="1" dirty="0" smtClean="0">
                <a:sym typeface="Symbol" pitchFamily="18" charset="2"/>
              </a:rPr>
              <a:t>L</a:t>
            </a:r>
            <a:r>
              <a:rPr lang="ru-RU" sz="1800" dirty="0" smtClean="0">
                <a:sym typeface="Symbol" pitchFamily="18" charset="2"/>
              </a:rPr>
              <a:t>, на котором определена бинарная операция «</a:t>
            </a:r>
            <a:r>
              <a:rPr lang="ru-RU" sz="1800" i="1" dirty="0" smtClean="0">
                <a:sym typeface="Symbol" pitchFamily="18" charset="2"/>
              </a:rPr>
              <a:t>сбор»</a:t>
            </a:r>
            <a:r>
              <a:rPr lang="ru-RU" sz="1800" dirty="0" smtClean="0">
                <a:sym typeface="Symbol" pitchFamily="18" charset="2"/>
              </a:rPr>
              <a:t> , такая, что для всех </a:t>
            </a:r>
            <a:r>
              <a:rPr lang="ru-RU" sz="1800" i="1" dirty="0" smtClean="0">
                <a:sym typeface="Symbol" pitchFamily="18" charset="2"/>
              </a:rPr>
              <a:t>х</a:t>
            </a:r>
            <a:r>
              <a:rPr lang="ru-RU" sz="1800" dirty="0" smtClean="0">
                <a:sym typeface="Symbol" pitchFamily="18" charset="2"/>
              </a:rPr>
              <a:t>, </a:t>
            </a:r>
            <a:r>
              <a:rPr lang="ru-RU" sz="1800" i="1" dirty="0" smtClean="0">
                <a:sym typeface="Symbol" pitchFamily="18" charset="2"/>
              </a:rPr>
              <a:t>у</a:t>
            </a:r>
            <a:r>
              <a:rPr lang="ru-RU" sz="1800" dirty="0" smtClean="0">
                <a:sym typeface="Symbol" pitchFamily="18" charset="2"/>
              </a:rPr>
              <a:t> и </a:t>
            </a:r>
            <a:r>
              <a:rPr lang="en-US" sz="1800" i="1" dirty="0" smtClean="0">
                <a:sym typeface="Symbol" pitchFamily="18" charset="2"/>
              </a:rPr>
              <a:t>z </a:t>
            </a:r>
            <a:r>
              <a:rPr lang="en-US" sz="1800" dirty="0" smtClean="0">
                <a:sym typeface="Symbol" pitchFamily="18" charset="2"/>
              </a:rPr>
              <a:t></a:t>
            </a:r>
            <a:r>
              <a:rPr lang="ru-RU" sz="1800" i="1" dirty="0" smtClean="0">
                <a:sym typeface="Symbol" pitchFamily="18" charset="2"/>
              </a:rPr>
              <a:t> </a:t>
            </a:r>
            <a:r>
              <a:rPr lang="en-US" sz="1800" i="1" dirty="0" smtClean="0">
                <a:sym typeface="Symbol" pitchFamily="18" charset="2"/>
              </a:rPr>
              <a:t>L</a:t>
            </a:r>
            <a:r>
              <a:rPr lang="en-US" sz="1800" dirty="0" smtClean="0">
                <a:sym typeface="Symbol" pitchFamily="18" charset="2"/>
              </a:rPr>
              <a:t>: </a:t>
            </a:r>
            <a:r>
              <a:rPr lang="ru-RU" sz="1800" dirty="0" smtClean="0">
                <a:sym typeface="Symbol" pitchFamily="18" charset="2"/>
              </a:rPr>
              <a:t> </a:t>
            </a:r>
          </a:p>
          <a:p>
            <a:pPr algn="l">
              <a:spcBef>
                <a:spcPct val="40000"/>
              </a:spcBef>
            </a:pPr>
            <a:r>
              <a:rPr lang="en-US" sz="1800" i="1" dirty="0" smtClean="0">
                <a:sym typeface="Symbol" pitchFamily="18" charset="2"/>
              </a:rPr>
              <a:t>x </a:t>
            </a:r>
            <a:r>
              <a:rPr lang="ru-RU" sz="1800" dirty="0" smtClean="0">
                <a:sym typeface="Symbol" pitchFamily="18" charset="2"/>
              </a:rPr>
              <a:t></a:t>
            </a:r>
            <a:r>
              <a:rPr lang="ru-RU" sz="1800" i="1" dirty="0" smtClean="0">
                <a:sym typeface="Symbol" pitchFamily="18" charset="2"/>
              </a:rPr>
              <a:t> </a:t>
            </a:r>
            <a:r>
              <a:rPr lang="en-US" sz="1800" i="1" dirty="0" smtClean="0">
                <a:sym typeface="Symbol" pitchFamily="18" charset="2"/>
              </a:rPr>
              <a:t>x </a:t>
            </a:r>
            <a:r>
              <a:rPr lang="ru-RU" sz="1800" i="1" dirty="0" smtClean="0">
                <a:sym typeface="Symbol" pitchFamily="18" charset="2"/>
              </a:rPr>
              <a:t>= </a:t>
            </a:r>
            <a:r>
              <a:rPr lang="en-US" sz="1800" i="1" dirty="0" smtClean="0">
                <a:sym typeface="Symbol" pitchFamily="18" charset="2"/>
              </a:rPr>
              <a:t>x</a:t>
            </a:r>
            <a:r>
              <a:rPr lang="ru-RU" sz="1800" dirty="0">
                <a:sym typeface="Symbol" pitchFamily="18" charset="2"/>
              </a:rPr>
              <a:t> (</a:t>
            </a:r>
            <a:r>
              <a:rPr lang="ru-RU" sz="1800" i="1" dirty="0">
                <a:sym typeface="Symbol" pitchFamily="18" charset="2"/>
              </a:rPr>
              <a:t>идемпотентность</a:t>
            </a:r>
            <a:r>
              <a:rPr lang="ru-RU" sz="1800" dirty="0" smtClean="0">
                <a:sym typeface="Symbol" pitchFamily="18" charset="2"/>
              </a:rPr>
              <a:t>)</a:t>
            </a:r>
            <a:r>
              <a:rPr lang="ru-RU" sz="1800" i="1" dirty="0" smtClean="0">
                <a:sym typeface="Symbol" pitchFamily="18" charset="2"/>
              </a:rPr>
              <a:t>,    </a:t>
            </a:r>
            <a:r>
              <a:rPr lang="en-US" sz="1800" i="1" dirty="0" smtClean="0">
                <a:sym typeface="Symbol" pitchFamily="18" charset="2"/>
              </a:rPr>
              <a:t> x </a:t>
            </a:r>
            <a:r>
              <a:rPr lang="ru-RU" sz="1800" dirty="0" smtClean="0">
                <a:sym typeface="Symbol" pitchFamily="18" charset="2"/>
              </a:rPr>
              <a:t></a:t>
            </a:r>
            <a:r>
              <a:rPr lang="ru-RU" sz="1800" i="1" dirty="0" smtClean="0">
                <a:sym typeface="Symbol" pitchFamily="18" charset="2"/>
              </a:rPr>
              <a:t> у = у </a:t>
            </a:r>
            <a:r>
              <a:rPr lang="ru-RU" sz="1800" dirty="0" smtClean="0">
                <a:sym typeface="Symbol" pitchFamily="18" charset="2"/>
              </a:rPr>
              <a:t></a:t>
            </a:r>
            <a:r>
              <a:rPr lang="ru-RU" sz="1800" i="1" dirty="0" smtClean="0">
                <a:sym typeface="Symbol" pitchFamily="18" charset="2"/>
              </a:rPr>
              <a:t> </a:t>
            </a:r>
            <a:r>
              <a:rPr lang="en-US" sz="1800" i="1" dirty="0" smtClean="0">
                <a:sym typeface="Symbol" pitchFamily="18" charset="2"/>
              </a:rPr>
              <a:t>x</a:t>
            </a:r>
            <a:r>
              <a:rPr lang="ru-RU" sz="1800" dirty="0" smtClean="0">
                <a:sym typeface="Symbol" pitchFamily="18" charset="2"/>
              </a:rPr>
              <a:t>,      </a:t>
            </a:r>
            <a:r>
              <a:rPr lang="pl-PL" sz="1800" i="1" dirty="0" smtClean="0">
                <a:sym typeface="Symbol" pitchFamily="18" charset="2"/>
              </a:rPr>
              <a:t>x </a:t>
            </a:r>
            <a:r>
              <a:rPr lang="ru-RU" sz="1800" dirty="0" smtClean="0">
                <a:sym typeface="Symbol" pitchFamily="18" charset="2"/>
              </a:rPr>
              <a:t></a:t>
            </a:r>
            <a:r>
              <a:rPr lang="ru-RU" sz="1800" i="1" dirty="0" smtClean="0">
                <a:sym typeface="Symbol" pitchFamily="18" charset="2"/>
              </a:rPr>
              <a:t> </a:t>
            </a:r>
            <a:r>
              <a:rPr lang="ru-RU" sz="1800" dirty="0" smtClean="0">
                <a:sym typeface="Symbol" pitchFamily="18" charset="2"/>
              </a:rPr>
              <a:t>(</a:t>
            </a:r>
            <a:r>
              <a:rPr lang="pl-PL" sz="1800" i="1" dirty="0" smtClean="0">
                <a:sym typeface="Symbol" pitchFamily="18" charset="2"/>
              </a:rPr>
              <a:t>y </a:t>
            </a:r>
            <a:r>
              <a:rPr lang="ru-RU" sz="1800" dirty="0" smtClean="0">
                <a:sym typeface="Symbol" pitchFamily="18" charset="2"/>
              </a:rPr>
              <a:t></a:t>
            </a:r>
            <a:r>
              <a:rPr lang="ru-RU" sz="1800" i="1" dirty="0" smtClean="0">
                <a:sym typeface="Symbol" pitchFamily="18" charset="2"/>
              </a:rPr>
              <a:t> </a:t>
            </a:r>
            <a:r>
              <a:rPr lang="pl-PL" sz="1800" i="1" dirty="0" smtClean="0">
                <a:sym typeface="Symbol" pitchFamily="18" charset="2"/>
              </a:rPr>
              <a:t>z</a:t>
            </a:r>
            <a:r>
              <a:rPr lang="ru-RU" sz="1800" dirty="0" smtClean="0">
                <a:sym typeface="Symbol" pitchFamily="18" charset="2"/>
              </a:rPr>
              <a:t>)</a:t>
            </a:r>
            <a:r>
              <a:rPr lang="ru-RU" sz="1800" i="1" dirty="0" smtClean="0">
                <a:sym typeface="Symbol" pitchFamily="18" charset="2"/>
              </a:rPr>
              <a:t> = </a:t>
            </a:r>
            <a:r>
              <a:rPr lang="ru-RU" sz="1800" dirty="0" smtClean="0">
                <a:sym typeface="Symbol" pitchFamily="18" charset="2"/>
              </a:rPr>
              <a:t>(</a:t>
            </a:r>
            <a:r>
              <a:rPr lang="pl-PL" sz="1800" i="1" dirty="0" smtClean="0">
                <a:sym typeface="Symbol" pitchFamily="18" charset="2"/>
              </a:rPr>
              <a:t>x </a:t>
            </a:r>
            <a:r>
              <a:rPr lang="ru-RU" sz="1800" dirty="0" smtClean="0">
                <a:sym typeface="Symbol" pitchFamily="18" charset="2"/>
              </a:rPr>
              <a:t></a:t>
            </a:r>
            <a:r>
              <a:rPr lang="ru-RU" sz="1800" i="1" dirty="0" smtClean="0">
                <a:sym typeface="Symbol" pitchFamily="18" charset="2"/>
              </a:rPr>
              <a:t> </a:t>
            </a:r>
            <a:r>
              <a:rPr lang="pl-PL" sz="1800" i="1" dirty="0" smtClean="0">
                <a:sym typeface="Symbol" pitchFamily="18" charset="2"/>
              </a:rPr>
              <a:t>y</a:t>
            </a:r>
            <a:r>
              <a:rPr lang="ru-RU" sz="1800" dirty="0" smtClean="0">
                <a:sym typeface="Symbol" pitchFamily="18" charset="2"/>
              </a:rPr>
              <a:t>)</a:t>
            </a:r>
            <a:r>
              <a:rPr lang="ru-RU" sz="1800" i="1" dirty="0" smtClean="0">
                <a:sym typeface="Symbol" pitchFamily="18" charset="2"/>
              </a:rPr>
              <a:t> </a:t>
            </a:r>
            <a:r>
              <a:rPr lang="ru-RU" sz="1800" dirty="0" smtClean="0">
                <a:sym typeface="Symbol" pitchFamily="18" charset="2"/>
              </a:rPr>
              <a:t></a:t>
            </a:r>
            <a:r>
              <a:rPr lang="ru-RU" sz="1800" i="1" dirty="0" smtClean="0">
                <a:sym typeface="Symbol" pitchFamily="18" charset="2"/>
              </a:rPr>
              <a:t> </a:t>
            </a:r>
            <a:r>
              <a:rPr lang="pl-PL" sz="1800" i="1" dirty="0" smtClean="0">
                <a:sym typeface="Symbol" pitchFamily="18" charset="2"/>
              </a:rPr>
              <a:t>z </a:t>
            </a:r>
            <a:r>
              <a:rPr lang="ru-RU" sz="1800" dirty="0" smtClean="0">
                <a:sym typeface="Symbol" pitchFamily="18" charset="2"/>
              </a:rPr>
              <a:t>.</a:t>
            </a:r>
          </a:p>
          <a:p>
            <a:pPr marL="0" lvl="2" algn="l">
              <a:spcBef>
                <a:spcPct val="40000"/>
              </a:spcBef>
            </a:pPr>
            <a:r>
              <a:rPr lang="ru-RU" sz="1800" dirty="0" smtClean="0">
                <a:sym typeface="Symbol" pitchFamily="18" charset="2"/>
              </a:rPr>
              <a:t>Полурешетка имеет </a:t>
            </a:r>
            <a:r>
              <a:rPr lang="ru-RU" sz="1800" b="1" dirty="0">
                <a:sym typeface="Symbol" pitchFamily="18" charset="2"/>
              </a:rPr>
              <a:t>верхний (наибольший) </a:t>
            </a:r>
            <a:r>
              <a:rPr lang="ru-RU" sz="1800" b="1" dirty="0" smtClean="0">
                <a:sym typeface="Symbol" pitchFamily="18" charset="2"/>
              </a:rPr>
              <a:t>элемент </a:t>
            </a:r>
            <a:r>
              <a:rPr lang="ru-RU" sz="1800" dirty="0" smtClean="0">
                <a:sym typeface="Symbol" pitchFamily="18" charset="2"/>
              </a:rPr>
              <a:t>(</a:t>
            </a:r>
            <a:r>
              <a:rPr lang="ru-RU" sz="2000" dirty="0" smtClean="0">
                <a:sym typeface="Symbol" pitchFamily="18" charset="2"/>
              </a:rPr>
              <a:t>или </a:t>
            </a:r>
            <a:r>
              <a:rPr lang="ru-RU" b="1" dirty="0" smtClean="0">
                <a:latin typeface="Times New Roman" pitchFamily="18" charset="0"/>
                <a:sym typeface="Symbol" pitchFamily="18" charset="2"/>
              </a:rPr>
              <a:t>верх</a:t>
            </a:r>
            <a:r>
              <a:rPr lang="ru-RU" sz="2000" dirty="0" smtClean="0">
                <a:sym typeface="Symbol" pitchFamily="18" charset="2"/>
              </a:rPr>
              <a:t>) </a:t>
            </a:r>
            <a:r>
              <a:rPr lang="ru-RU" dirty="0" smtClean="0">
                <a:sym typeface="Symbol" pitchFamily="18" charset="2"/>
              </a:rPr>
              <a:t>Т</a:t>
            </a:r>
            <a:r>
              <a:rPr lang="ru-RU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ru-RU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ru-RU" sz="2000" dirty="0" smtClean="0">
                <a:sym typeface="Symbol" pitchFamily="18" charset="2"/>
              </a:rPr>
              <a:t>такой, что для всех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x 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ru-RU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ru-RU" sz="2000" dirty="0" smtClean="0">
                <a:sym typeface="Symbol" pitchFamily="18" charset="2"/>
              </a:rPr>
              <a:t>выполняется </a:t>
            </a:r>
            <a:r>
              <a:rPr lang="ru-RU" dirty="0" smtClean="0">
                <a:sym typeface="Symbol" pitchFamily="18" charset="2"/>
              </a:rPr>
              <a:t>Т</a:t>
            </a:r>
            <a:r>
              <a:rPr lang="ru-RU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</a:t>
            </a:r>
            <a:r>
              <a:rPr lang="ru-RU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x </a:t>
            </a:r>
            <a:r>
              <a:rPr lang="ru-RU" i="1" dirty="0" smtClean="0">
                <a:latin typeface="Times New Roman" pitchFamily="18" charset="0"/>
                <a:sym typeface="Symbol" pitchFamily="18" charset="2"/>
              </a:rPr>
              <a:t>=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ru-RU" i="1" dirty="0" smtClean="0">
                <a:latin typeface="Times New Roman" pitchFamily="18" charset="0"/>
                <a:sym typeface="Symbol" pitchFamily="18" charset="2"/>
              </a:rPr>
              <a:t>.</a:t>
            </a:r>
            <a:endParaRPr lang="ru-RU" dirty="0" smtClean="0">
              <a:latin typeface="Times New Roman" pitchFamily="18" charset="0"/>
              <a:sym typeface="Symbol" pitchFamily="18" charset="2"/>
            </a:endParaRPr>
          </a:p>
          <a:p>
            <a:pPr marL="609600" lvl="2" indent="-609600" algn="l">
              <a:spcBef>
                <a:spcPct val="40000"/>
              </a:spcBef>
            </a:pPr>
            <a:r>
              <a:rPr lang="ru-RU" dirty="0" smtClean="0">
                <a:latin typeface="Times New Roman" pitchFamily="18" charset="0"/>
                <a:sym typeface="Symbol" pitchFamily="18" charset="2"/>
              </a:rPr>
              <a:t>		</a:t>
            </a:r>
            <a:endParaRPr lang="pl-PL" dirty="0" smtClean="0">
              <a:latin typeface="Times New Roman" pitchFamily="18" charset="0"/>
              <a:sym typeface="Symbol" pitchFamily="18" charset="2"/>
            </a:endParaRPr>
          </a:p>
          <a:p>
            <a:pPr marL="609600" lvl="2" indent="-609600" algn="l">
              <a:spcBef>
                <a:spcPct val="40000"/>
              </a:spcBef>
            </a:pPr>
            <a:endParaRPr lang="ru-RU" dirty="0" smtClean="0">
              <a:latin typeface="Times New Roman" pitchFamily="18" charset="0"/>
              <a:sym typeface="Symbol" pitchFamily="18" charset="2"/>
            </a:endParaRPr>
          </a:p>
          <a:p>
            <a:pPr marL="609600" lvl="2" indent="-609600" algn="l">
              <a:spcBef>
                <a:spcPct val="40000"/>
              </a:spcBef>
            </a:pPr>
            <a:endParaRPr lang="en-US" dirty="0" smtClean="0">
              <a:latin typeface="Times New Roman" pitchFamily="18" charset="0"/>
              <a:sym typeface="Symbol" pitchFamily="18" charset="2"/>
            </a:endParaRPr>
          </a:p>
          <a:p>
            <a:pPr marL="609600" indent="-609600" algn="l">
              <a:spcBef>
                <a:spcPct val="40000"/>
              </a:spcBef>
            </a:pPr>
            <a:r>
              <a:rPr lang="ru-RU" sz="2000" dirty="0" smtClean="0">
                <a:sym typeface="Symbol" pitchFamily="18" charset="2"/>
              </a:rPr>
              <a:t/>
            </a:r>
            <a:br>
              <a:rPr lang="ru-RU" sz="2000" dirty="0" smtClean="0">
                <a:sym typeface="Symbol" pitchFamily="18" charset="2"/>
              </a:rPr>
            </a:br>
            <a:endParaRPr lang="ru-RU" sz="2000" dirty="0" smtClean="0">
              <a:sym typeface="Symbol" pitchFamily="18" charset="2"/>
            </a:endParaRPr>
          </a:p>
          <a:p>
            <a:pPr marL="609600" indent="-609600" algn="l">
              <a:spcBef>
                <a:spcPct val="40000"/>
              </a:spcBef>
            </a:pPr>
            <a:endParaRPr lang="ru-RU" sz="2000" b="1" dirty="0" smtClean="0">
              <a:sym typeface="Symbol"/>
            </a:endParaRPr>
          </a:p>
          <a:p>
            <a:pPr marL="609600" indent="-609600" algn="l">
              <a:spcBef>
                <a:spcPct val="40000"/>
              </a:spcBef>
            </a:pP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r>
              <a:rPr lang="ru-RU" sz="1800" dirty="0" smtClean="0">
                <a:sym typeface="Symbol"/>
              </a:rPr>
              <a:t/>
            </a:r>
            <a:br>
              <a:rPr lang="ru-RU" sz="1800" dirty="0" smtClean="0">
                <a:sym typeface="Symbol"/>
              </a:rPr>
            </a:br>
            <a:endParaRPr lang="ru-RU" sz="1800" dirty="0" smtClean="0">
              <a:sym typeface="Symbol"/>
            </a:endParaRPr>
          </a:p>
          <a:p>
            <a:pPr marL="609600" indent="-609600" algn="l">
              <a:lnSpc>
                <a:spcPct val="115000"/>
              </a:lnSpc>
              <a:spcBef>
                <a:spcPct val="40000"/>
              </a:spcBef>
            </a:pPr>
            <a:r>
              <a:rPr lang="en-US" sz="1800" dirty="0" smtClean="0"/>
              <a:t>					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  <a:p>
            <a:pPr marL="609600" indent="-609600" algn="l">
              <a:lnSpc>
                <a:spcPct val="115000"/>
              </a:lnSpc>
              <a:spcBef>
                <a:spcPct val="40000"/>
              </a:spcBef>
            </a:pPr>
            <a:endParaRPr lang="ru-RU" sz="2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47" y="3068960"/>
            <a:ext cx="89824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Полурешеточное</a:t>
            </a:r>
            <a:r>
              <a:rPr lang="ru-RU" b="1" dirty="0"/>
              <a:t> отношение частичного </a:t>
            </a:r>
            <a:r>
              <a:rPr lang="ru-RU" b="1" dirty="0" smtClean="0"/>
              <a:t>порядка</a:t>
            </a:r>
            <a:r>
              <a:rPr lang="ru-RU" dirty="0" smtClean="0">
                <a:sym typeface="Symbol" pitchFamily="18" charset="2"/>
              </a:rPr>
              <a:t>:</a:t>
            </a:r>
            <a:r>
              <a:rPr lang="ru-RU" b="1" dirty="0" smtClean="0">
                <a:sym typeface="Symbol" pitchFamily="18" charset="2"/>
              </a:rPr>
              <a:t> </a:t>
            </a:r>
            <a:r>
              <a:rPr lang="ru-RU" dirty="0" smtClean="0">
                <a:sym typeface="Symbol" pitchFamily="18" charset="2"/>
              </a:rPr>
              <a:t>д</a:t>
            </a:r>
            <a:r>
              <a:rPr lang="ru-RU" dirty="0" smtClean="0">
                <a:latin typeface="+mn-lt"/>
                <a:sym typeface="Symbol" pitchFamily="18" charset="2"/>
              </a:rPr>
              <a:t>ля всех пар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ru-RU" i="1" dirty="0" smtClean="0">
                <a:latin typeface="+mn-lt"/>
                <a:sym typeface="Symbol" pitchFamily="18" charset="2"/>
              </a:rPr>
              <a:t>, у </a:t>
            </a:r>
            <a:r>
              <a:rPr lang="en-US" dirty="0" smtClean="0">
                <a:latin typeface="+mn-lt"/>
                <a:sym typeface="Symbol" pitchFamily="18" charset="2"/>
              </a:rPr>
              <a:t>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L</a:t>
            </a:r>
            <a:r>
              <a:rPr lang="en-US" dirty="0" smtClean="0">
                <a:latin typeface="+mn-lt"/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определим отношение :  </a:t>
            </a:r>
            <a:r>
              <a:rPr lang="en-US" i="1" dirty="0" smtClean="0">
                <a:latin typeface="+mn-lt"/>
                <a:sym typeface="Symbol" pitchFamily="18" charset="2"/>
              </a:rPr>
              <a:t>x </a:t>
            </a:r>
            <a:r>
              <a:rPr lang="ru-RU" dirty="0" smtClean="0">
                <a:latin typeface="+mn-lt"/>
                <a:sym typeface="Symbol" pitchFamily="18" charset="2"/>
              </a:rPr>
              <a:t></a:t>
            </a:r>
            <a:r>
              <a:rPr lang="ru-RU" i="1" dirty="0" smtClean="0">
                <a:latin typeface="+mn-lt"/>
                <a:sym typeface="Symbol" pitchFamily="18" charset="2"/>
              </a:rPr>
              <a:t> у</a:t>
            </a:r>
            <a:r>
              <a:rPr lang="ru-RU" dirty="0" smtClean="0">
                <a:latin typeface="+mn-lt"/>
                <a:sym typeface="Symbol" pitchFamily="18" charset="2"/>
              </a:rPr>
              <a:t> тогда и только тогда, когда </a:t>
            </a:r>
            <a:r>
              <a:rPr lang="en-US" i="1" dirty="0" smtClean="0">
                <a:latin typeface="+mn-lt"/>
                <a:sym typeface="Symbol" pitchFamily="18" charset="2"/>
              </a:rPr>
              <a:t>x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i="1" dirty="0" smtClean="0">
                <a:latin typeface="+mn-lt"/>
                <a:sym typeface="Symbol" pitchFamily="18" charset="2"/>
              </a:rPr>
              <a:t> у =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endParaRPr lang="ru-RU" i="1" dirty="0" smtClean="0">
              <a:latin typeface="+mn-lt"/>
              <a:sym typeface="Symbol" pitchFamily="18" charset="2"/>
            </a:endParaRPr>
          </a:p>
          <a:p>
            <a:r>
              <a:rPr lang="ru-RU" dirty="0" smtClean="0">
                <a:latin typeface="+mn-lt"/>
              </a:rPr>
              <a:t>(1) </a:t>
            </a:r>
            <a:r>
              <a:rPr lang="ru-RU" i="1" dirty="0" smtClean="0">
                <a:latin typeface="+mn-lt"/>
              </a:rPr>
              <a:t>Рефлексивность </a:t>
            </a:r>
            <a:r>
              <a:rPr lang="ru-RU" dirty="0" smtClean="0">
                <a:latin typeface="+mn-lt"/>
                <a:sym typeface="Symbol" pitchFamily="18" charset="2"/>
              </a:rPr>
              <a:t> следует из идемпотентности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:</a:t>
            </a:r>
            <a:r>
              <a:rPr lang="ru-RU" b="1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en-US" dirty="0" smtClean="0">
                <a:latin typeface="+mn-lt"/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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ru-RU" dirty="0" smtClean="0">
                <a:latin typeface="+mn-lt"/>
                <a:sym typeface="Symbol" pitchFamily="18" charset="2"/>
              </a:rPr>
              <a:t>   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en-US" dirty="0" smtClean="0">
                <a:latin typeface="+mn-lt"/>
                <a:sym typeface="Symbol" pitchFamily="18" charset="2"/>
              </a:rPr>
              <a:t>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ru-RU" dirty="0" smtClean="0">
                <a:latin typeface="+mn-lt"/>
                <a:sym typeface="Symbol" pitchFamily="18" charset="2"/>
              </a:rPr>
              <a:t> =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endParaRPr lang="ru-RU" i="1" dirty="0" smtClean="0">
              <a:latin typeface="+mn-lt"/>
              <a:sym typeface="Symbol" pitchFamily="18" charset="2"/>
            </a:endParaRPr>
          </a:p>
          <a:p>
            <a:r>
              <a:rPr lang="en-US" dirty="0" smtClean="0">
                <a:latin typeface="+mn-lt"/>
                <a:sym typeface="Symbol" pitchFamily="18" charset="2"/>
              </a:rPr>
              <a:t>(2) </a:t>
            </a:r>
            <a:r>
              <a:rPr lang="ru-RU" i="1" dirty="0" smtClean="0">
                <a:latin typeface="+mn-lt"/>
                <a:sym typeface="Symbol" pitchFamily="18" charset="2"/>
              </a:rPr>
              <a:t>Антисимметричность</a:t>
            </a:r>
            <a:r>
              <a:rPr lang="en-US" dirty="0" smtClean="0">
                <a:latin typeface="+mn-lt"/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 следует из коммутативности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: пусть </a:t>
            </a:r>
            <a:r>
              <a:rPr lang="en-US" i="1" dirty="0" smtClean="0">
                <a:latin typeface="+mn-lt"/>
                <a:sym typeface="Symbol" pitchFamily="18" charset="2"/>
              </a:rPr>
              <a:t>x </a:t>
            </a:r>
            <a:r>
              <a:rPr lang="ru-RU" dirty="0" smtClean="0">
                <a:latin typeface="+mn-lt"/>
                <a:sym typeface="Symbol" pitchFamily="18" charset="2"/>
              </a:rPr>
              <a:t> </a:t>
            </a:r>
            <a:r>
              <a:rPr lang="ru-RU" i="1" dirty="0" smtClean="0">
                <a:latin typeface="+mn-lt"/>
                <a:sym typeface="Symbol" pitchFamily="18" charset="2"/>
              </a:rPr>
              <a:t>у </a:t>
            </a:r>
            <a:r>
              <a:rPr lang="ru-RU" dirty="0" smtClean="0">
                <a:latin typeface="+mn-lt"/>
                <a:sym typeface="Symbol" pitchFamily="18" charset="2"/>
              </a:rPr>
              <a:t>и</a:t>
            </a:r>
            <a:r>
              <a:rPr lang="ru-RU" i="1" dirty="0" smtClean="0">
                <a:latin typeface="+mn-lt"/>
                <a:sym typeface="Symbol" pitchFamily="18" charset="2"/>
              </a:rPr>
              <a:t> у </a:t>
            </a:r>
            <a:r>
              <a:rPr lang="ru-RU" dirty="0" smtClean="0">
                <a:latin typeface="+mn-lt"/>
                <a:sym typeface="Symbol" pitchFamily="18" charset="2"/>
              </a:rPr>
              <a:t>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ru-RU" dirty="0" smtClean="0">
                <a:latin typeface="+mn-lt"/>
                <a:sym typeface="Symbol" pitchFamily="18" charset="2"/>
              </a:rPr>
              <a:t>; тогда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ru-RU" i="1" dirty="0" smtClean="0">
                <a:latin typeface="+mn-lt"/>
                <a:sym typeface="Symbol" pitchFamily="18" charset="2"/>
              </a:rPr>
              <a:t> = </a:t>
            </a:r>
            <a:r>
              <a:rPr lang="en-US" i="1" dirty="0" smtClean="0">
                <a:latin typeface="+mn-lt"/>
                <a:sym typeface="Symbol" pitchFamily="18" charset="2"/>
              </a:rPr>
              <a:t>x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i="1" dirty="0" smtClean="0">
                <a:latin typeface="+mn-lt"/>
                <a:sym typeface="Symbol" pitchFamily="18" charset="2"/>
              </a:rPr>
              <a:t> у = </a:t>
            </a:r>
            <a:r>
              <a:rPr lang="ru-RU" i="1" dirty="0" err="1" smtClean="0">
                <a:latin typeface="+mn-lt"/>
                <a:sym typeface="Symbol" pitchFamily="18" charset="2"/>
              </a:rPr>
              <a:t>у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x </a:t>
            </a:r>
            <a:r>
              <a:rPr lang="ru-RU" i="1" dirty="0" smtClean="0">
                <a:latin typeface="+mn-lt"/>
                <a:sym typeface="Symbol" pitchFamily="18" charset="2"/>
              </a:rPr>
              <a:t>= у </a:t>
            </a:r>
          </a:p>
          <a:p>
            <a:r>
              <a:rPr lang="ru-RU" dirty="0" smtClean="0">
                <a:latin typeface="+mn-lt"/>
                <a:sym typeface="Symbol" pitchFamily="18" charset="2"/>
              </a:rPr>
              <a:t>(3) </a:t>
            </a:r>
            <a:r>
              <a:rPr lang="ru-RU" i="1" dirty="0" smtClean="0">
                <a:latin typeface="+mn-lt"/>
                <a:sym typeface="Symbol" pitchFamily="18" charset="2"/>
              </a:rPr>
              <a:t>Транзитивность </a:t>
            </a:r>
            <a:r>
              <a:rPr lang="ru-RU" dirty="0" smtClean="0">
                <a:latin typeface="+mn-lt"/>
                <a:sym typeface="Symbol" pitchFamily="18" charset="2"/>
              </a:rPr>
              <a:t> следует из ассоциативности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:</a:t>
            </a:r>
            <a:r>
              <a:rPr lang="ru-RU" dirty="0">
                <a:latin typeface="+mn-lt"/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пусть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en-US" dirty="0" smtClean="0">
                <a:latin typeface="+mn-lt"/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 </a:t>
            </a:r>
            <a:r>
              <a:rPr lang="ru-RU" i="1" dirty="0" smtClean="0">
                <a:latin typeface="+mn-lt"/>
                <a:sym typeface="Symbol" pitchFamily="18" charset="2"/>
              </a:rPr>
              <a:t>у</a:t>
            </a:r>
            <a:r>
              <a:rPr lang="ru-RU" dirty="0" smtClean="0">
                <a:latin typeface="+mn-lt"/>
                <a:sym typeface="Symbol" pitchFamily="18" charset="2"/>
              </a:rPr>
              <a:t> и </a:t>
            </a:r>
            <a:r>
              <a:rPr lang="ru-RU" i="1" dirty="0" smtClean="0">
                <a:latin typeface="+mn-lt"/>
                <a:sym typeface="Symbol" pitchFamily="18" charset="2"/>
              </a:rPr>
              <a:t>у</a:t>
            </a:r>
            <a:r>
              <a:rPr lang="ru-RU" dirty="0" smtClean="0">
                <a:latin typeface="+mn-lt"/>
                <a:sym typeface="Symbol" pitchFamily="18" charset="2"/>
              </a:rPr>
              <a:t>  </a:t>
            </a:r>
            <a:r>
              <a:rPr lang="en-US" i="1" dirty="0" smtClean="0">
                <a:latin typeface="+mn-lt"/>
                <a:sym typeface="Symbol" pitchFamily="18" charset="2"/>
              </a:rPr>
              <a:t>z</a:t>
            </a:r>
            <a:r>
              <a:rPr lang="ru-RU" dirty="0" smtClean="0">
                <a:latin typeface="+mn-lt"/>
                <a:sym typeface="Symbol" pitchFamily="18" charset="2"/>
              </a:rPr>
              <a:t>; тогда по определению  	     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en-US" dirty="0" smtClean="0">
                <a:latin typeface="+mn-lt"/>
                <a:sym typeface="Symbol" pitchFamily="18" charset="2"/>
              </a:rPr>
              <a:t>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ru-RU" i="1" dirty="0" smtClean="0">
                <a:latin typeface="+mn-lt"/>
                <a:sym typeface="Symbol" pitchFamily="18" charset="2"/>
              </a:rPr>
              <a:t>у</a:t>
            </a:r>
            <a:r>
              <a:rPr lang="ru-RU" dirty="0" smtClean="0">
                <a:latin typeface="+mn-lt"/>
                <a:sym typeface="Symbol" pitchFamily="18" charset="2"/>
              </a:rPr>
              <a:t> =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ru-RU" dirty="0" smtClean="0">
                <a:latin typeface="+mn-lt"/>
                <a:sym typeface="Symbol" pitchFamily="18" charset="2"/>
              </a:rPr>
              <a:t> и </a:t>
            </a:r>
            <a:r>
              <a:rPr lang="ru-RU" i="1" dirty="0" smtClean="0">
                <a:latin typeface="+mn-lt"/>
                <a:sym typeface="Symbol" pitchFamily="18" charset="2"/>
              </a:rPr>
              <a:t>у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z</a:t>
            </a:r>
            <a:r>
              <a:rPr lang="ru-RU" dirty="0" smtClean="0">
                <a:latin typeface="+mn-lt"/>
                <a:sym typeface="Symbol" pitchFamily="18" charset="2"/>
              </a:rPr>
              <a:t> = </a:t>
            </a:r>
            <a:r>
              <a:rPr lang="ru-RU" i="1" dirty="0" smtClean="0">
                <a:latin typeface="+mn-lt"/>
                <a:sym typeface="Symbol" pitchFamily="18" charset="2"/>
              </a:rPr>
              <a:t>у</a:t>
            </a:r>
            <a:r>
              <a:rPr lang="ru-RU" dirty="0" smtClean="0">
                <a:latin typeface="+mn-lt"/>
                <a:sym typeface="Symbol" pitchFamily="18" charset="2"/>
              </a:rPr>
              <a:t>;            </a:t>
            </a:r>
            <a:r>
              <a:rPr lang="ru-RU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x </a:t>
            </a:r>
            <a:r>
              <a:rPr lang="ru-RU" b="1" dirty="0">
                <a:sym typeface="Symbol" pitchFamily="18" charset="2"/>
              </a:rPr>
              <a:t></a:t>
            </a:r>
            <a:r>
              <a:rPr lang="ru-RU" i="1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ru-RU" dirty="0">
                <a:sym typeface="Symbol" pitchFamily="18" charset="2"/>
              </a:rPr>
              <a:t>)</a:t>
            </a:r>
            <a:r>
              <a:rPr lang="ru-RU" i="1" dirty="0">
                <a:sym typeface="Symbol" pitchFamily="18" charset="2"/>
              </a:rPr>
              <a:t> = </a:t>
            </a:r>
            <a:r>
              <a:rPr lang="en-US" i="1" dirty="0">
                <a:sym typeface="Symbol" pitchFamily="18" charset="2"/>
              </a:rPr>
              <a:t>x  </a:t>
            </a:r>
            <a:r>
              <a:rPr lang="ru-RU" dirty="0">
                <a:sym typeface="Symbol" pitchFamily="18" charset="2"/>
              </a:rPr>
              <a:t></a:t>
            </a:r>
            <a:r>
              <a:rPr lang="en-US" i="1" dirty="0">
                <a:sym typeface="Symbol" pitchFamily="18" charset="2"/>
              </a:rPr>
              <a:t>  x </a:t>
            </a:r>
            <a:r>
              <a:rPr lang="ru-RU" dirty="0">
                <a:sym typeface="Symbol" pitchFamily="18" charset="2"/>
              </a:rPr>
              <a:t> </a:t>
            </a:r>
            <a:r>
              <a:rPr lang="ru-RU" i="1" dirty="0" smtClean="0">
                <a:sym typeface="Symbol" pitchFamily="18" charset="2"/>
              </a:rPr>
              <a:t>z</a:t>
            </a:r>
            <a:r>
              <a:rPr lang="ru-RU" dirty="0">
                <a:sym typeface="Symbol" pitchFamily="18" charset="2"/>
              </a:rPr>
              <a:t>;</a:t>
            </a:r>
            <a:endParaRPr lang="ru-RU" dirty="0" smtClean="0">
              <a:latin typeface="+mn-lt"/>
              <a:sym typeface="Symbol" pitchFamily="18" charset="2"/>
            </a:endParaRPr>
          </a:p>
          <a:p>
            <a:r>
              <a:rPr lang="ru-RU" dirty="0" smtClean="0">
                <a:latin typeface="+mn-lt"/>
                <a:sym typeface="Symbol" pitchFamily="18" charset="2"/>
              </a:rPr>
              <a:t>(</a:t>
            </a:r>
            <a:r>
              <a:rPr lang="en-US" i="1" dirty="0" smtClean="0">
                <a:latin typeface="+mn-lt"/>
                <a:sym typeface="Symbol" pitchFamily="18" charset="2"/>
              </a:rPr>
              <a:t>x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z</a:t>
            </a:r>
            <a:r>
              <a:rPr lang="ru-RU" dirty="0" smtClean="0">
                <a:latin typeface="+mn-lt"/>
                <a:sym typeface="Symbol" pitchFamily="18" charset="2"/>
              </a:rPr>
              <a:t>)</a:t>
            </a:r>
            <a:r>
              <a:rPr lang="ru-RU" i="1" dirty="0" smtClean="0">
                <a:latin typeface="+mn-lt"/>
                <a:sym typeface="Symbol" pitchFamily="18" charset="2"/>
              </a:rPr>
              <a:t> = </a:t>
            </a:r>
            <a:r>
              <a:rPr lang="ru-RU" dirty="0" smtClean="0">
                <a:latin typeface="+mn-lt"/>
                <a:sym typeface="Symbol" pitchFamily="18" charset="2"/>
              </a:rPr>
              <a:t>((</a:t>
            </a:r>
            <a:r>
              <a:rPr lang="en-US" i="1" dirty="0" smtClean="0">
                <a:latin typeface="+mn-lt"/>
                <a:sym typeface="Symbol" pitchFamily="18" charset="2"/>
              </a:rPr>
              <a:t>x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ru-RU" i="1" dirty="0" smtClean="0">
                <a:latin typeface="+mn-lt"/>
                <a:sym typeface="Symbol" pitchFamily="18" charset="2"/>
              </a:rPr>
              <a:t>у</a:t>
            </a:r>
            <a:r>
              <a:rPr lang="ru-RU" dirty="0" smtClean="0">
                <a:latin typeface="+mn-lt"/>
                <a:sym typeface="Symbol" pitchFamily="18" charset="2"/>
              </a:rPr>
              <a:t>)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z</a:t>
            </a:r>
            <a:r>
              <a:rPr lang="ru-RU" dirty="0" smtClean="0">
                <a:latin typeface="+mn-lt"/>
                <a:sym typeface="Symbol" pitchFamily="18" charset="2"/>
              </a:rPr>
              <a:t>)</a:t>
            </a:r>
            <a:r>
              <a:rPr lang="ru-RU" i="1" dirty="0" smtClean="0">
                <a:latin typeface="+mn-lt"/>
                <a:sym typeface="Symbol" pitchFamily="18" charset="2"/>
              </a:rPr>
              <a:t> = </a:t>
            </a:r>
            <a:r>
              <a:rPr lang="ru-RU" dirty="0" smtClean="0">
                <a:latin typeface="+mn-lt"/>
                <a:sym typeface="Symbol" pitchFamily="18" charset="2"/>
              </a:rPr>
              <a:t>(</a:t>
            </a:r>
            <a:r>
              <a:rPr lang="en-US" i="1" dirty="0" smtClean="0">
                <a:latin typeface="+mn-lt"/>
                <a:sym typeface="Symbol" pitchFamily="18" charset="2"/>
              </a:rPr>
              <a:t>x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 (</a:t>
            </a:r>
            <a:r>
              <a:rPr lang="ru-RU" i="1" dirty="0" smtClean="0">
                <a:latin typeface="+mn-lt"/>
                <a:sym typeface="Symbol" pitchFamily="18" charset="2"/>
              </a:rPr>
              <a:t>у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en-US" i="1" dirty="0" smtClean="0">
                <a:latin typeface="+mn-lt"/>
                <a:sym typeface="Symbol" pitchFamily="18" charset="2"/>
              </a:rPr>
              <a:t>z</a:t>
            </a:r>
            <a:r>
              <a:rPr lang="ru-RU" dirty="0" smtClean="0">
                <a:latin typeface="+mn-lt"/>
                <a:sym typeface="Symbol" pitchFamily="18" charset="2"/>
              </a:rPr>
              <a:t>)) – (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en-US" dirty="0" smtClean="0">
                <a:latin typeface="+mn-lt"/>
                <a:sym typeface="Symbol" pitchFamily="18" charset="2"/>
              </a:rPr>
              <a:t> </a:t>
            </a:r>
            <a:r>
              <a:rPr lang="ru-RU" b="1" dirty="0" smtClean="0">
                <a:latin typeface="+mn-lt"/>
                <a:sym typeface="Symbol" pitchFamily="18" charset="2"/>
              </a:rPr>
              <a:t>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ru-RU" i="1" dirty="0" smtClean="0">
                <a:latin typeface="+mn-lt"/>
                <a:sym typeface="Symbol" pitchFamily="18" charset="2"/>
              </a:rPr>
              <a:t>у</a:t>
            </a:r>
            <a:r>
              <a:rPr lang="ru-RU" dirty="0" smtClean="0">
                <a:latin typeface="+mn-lt"/>
                <a:sym typeface="Symbol" pitchFamily="18" charset="2"/>
              </a:rPr>
              <a:t>)</a:t>
            </a:r>
            <a:r>
              <a:rPr lang="ru-RU" i="1" dirty="0" smtClean="0">
                <a:latin typeface="+mn-lt"/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= </a:t>
            </a:r>
            <a:r>
              <a:rPr lang="en-US" i="1" dirty="0" smtClean="0">
                <a:latin typeface="+mn-lt"/>
                <a:sym typeface="Symbol" pitchFamily="18" charset="2"/>
              </a:rPr>
              <a:t>x</a:t>
            </a:r>
            <a:r>
              <a:rPr lang="ru-RU" dirty="0">
                <a:latin typeface="+mn-lt"/>
                <a:sym typeface="Symbol" pitchFamily="18" charset="2"/>
              </a:rPr>
              <a:t>.</a:t>
            </a:r>
            <a:endParaRPr lang="ru-RU" dirty="0">
              <a:latin typeface="+mn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1437" y="5229200"/>
            <a:ext cx="6885828" cy="207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lnSpc>
                <a:spcPct val="115000"/>
              </a:lnSpc>
              <a:spcBef>
                <a:spcPct val="40000"/>
              </a:spcBef>
            </a:pPr>
            <a:r>
              <a:rPr lang="ru-RU" sz="1800" b="1" kern="0" dirty="0" smtClean="0"/>
              <a:t>Диаграмма полурешетки </a:t>
            </a:r>
            <a:r>
              <a:rPr lang="ru-RU" sz="1800" kern="0" dirty="0" smtClean="0">
                <a:sym typeface="Symbol" pitchFamily="18" charset="2"/>
              </a:rPr>
              <a:t></a:t>
            </a:r>
            <a:r>
              <a:rPr lang="en-US" sz="1800" i="1" kern="0" dirty="0" smtClean="0">
                <a:sym typeface="Symbol" pitchFamily="18" charset="2"/>
              </a:rPr>
              <a:t>L</a:t>
            </a:r>
            <a:r>
              <a:rPr lang="en-US" sz="1800" kern="0" dirty="0" smtClean="0">
                <a:sym typeface="Symbol" pitchFamily="18" charset="2"/>
              </a:rPr>
              <a:t>, </a:t>
            </a:r>
            <a:r>
              <a:rPr lang="ru-RU" sz="1800" kern="0" dirty="0" smtClean="0">
                <a:sym typeface="Symbol" pitchFamily="18" charset="2"/>
              </a:rPr>
              <a:t></a:t>
            </a:r>
            <a:r>
              <a:rPr lang="en-US" sz="1800" kern="0" dirty="0" smtClean="0">
                <a:sym typeface="Symbol" pitchFamily="18" charset="2"/>
              </a:rPr>
              <a:t> </a:t>
            </a:r>
            <a:r>
              <a:rPr lang="ru-RU" sz="1800" kern="0" dirty="0" smtClean="0">
                <a:sym typeface="Symbol" pitchFamily="18" charset="2"/>
              </a:rPr>
              <a:t></a:t>
            </a:r>
            <a:r>
              <a:rPr lang="ru-RU" sz="1800" kern="0" dirty="0" smtClean="0"/>
              <a:t> представляет собой граф, узлами которого являются элементы </a:t>
            </a:r>
            <a:r>
              <a:rPr lang="en-US" sz="1800" i="1" kern="0" dirty="0" smtClean="0"/>
              <a:t>L</a:t>
            </a:r>
            <a:r>
              <a:rPr lang="ru-RU" sz="1800" i="1" kern="0" dirty="0" smtClean="0"/>
              <a:t>, </a:t>
            </a:r>
            <a:r>
              <a:rPr lang="ru-RU" sz="1800" kern="0" dirty="0" smtClean="0"/>
              <a:t>а ребра направлены от </a:t>
            </a:r>
            <a:r>
              <a:rPr lang="ru-RU" sz="1800" i="1" kern="0" dirty="0" smtClean="0"/>
              <a:t>х </a:t>
            </a:r>
            <a:r>
              <a:rPr lang="ru-RU" sz="1800" kern="0" dirty="0" smtClean="0"/>
              <a:t>к </a:t>
            </a:r>
            <a:r>
              <a:rPr lang="ru-RU" sz="1800" i="1" kern="0" dirty="0" smtClean="0"/>
              <a:t>у</a:t>
            </a:r>
            <a:r>
              <a:rPr lang="ru-RU" sz="1800" kern="0" dirty="0" smtClean="0"/>
              <a:t>, если </a:t>
            </a:r>
            <a:r>
              <a:rPr lang="ru-RU" sz="1800" i="1" kern="0" dirty="0" smtClean="0"/>
              <a:t>у </a:t>
            </a:r>
            <a:r>
              <a:rPr lang="ru-RU" sz="1800" kern="0" dirty="0" smtClean="0">
                <a:sym typeface="Symbol" pitchFamily="18" charset="2"/>
              </a:rPr>
              <a:t></a:t>
            </a:r>
            <a:r>
              <a:rPr lang="ru-RU" sz="1800" kern="0" dirty="0" smtClean="0"/>
              <a:t> </a:t>
            </a:r>
            <a:r>
              <a:rPr lang="ru-RU" sz="1800" i="1" kern="0" dirty="0" smtClean="0"/>
              <a:t>х. </a:t>
            </a:r>
          </a:p>
          <a:p>
            <a:pPr algn="l">
              <a:lnSpc>
                <a:spcPct val="115000"/>
              </a:lnSpc>
              <a:spcBef>
                <a:spcPct val="40000"/>
              </a:spcBef>
            </a:pPr>
            <a:r>
              <a:rPr lang="ru-RU" sz="1600" b="1" kern="0" dirty="0" smtClean="0"/>
              <a:t>Пример</a:t>
            </a:r>
            <a:r>
              <a:rPr lang="ru-RU" sz="1600" kern="0" dirty="0" smtClean="0"/>
              <a:t>. Диаграмма полурешетки </a:t>
            </a:r>
            <a:r>
              <a:rPr lang="ru-RU" sz="1600" kern="0" dirty="0" smtClean="0">
                <a:sym typeface="Symbol" pitchFamily="18" charset="2"/>
              </a:rPr>
              <a:t></a:t>
            </a:r>
            <a:r>
              <a:rPr lang="en-US" sz="1600" i="1" kern="0" dirty="0" smtClean="0">
                <a:sym typeface="Symbol" pitchFamily="18" charset="2"/>
              </a:rPr>
              <a:t>U</a:t>
            </a:r>
            <a:r>
              <a:rPr lang="en-US" sz="1600" kern="0" dirty="0" smtClean="0">
                <a:sym typeface="Symbol" pitchFamily="18" charset="2"/>
              </a:rPr>
              <a:t>, </a:t>
            </a:r>
            <a:r>
              <a:rPr lang="ru-RU" sz="1600" kern="0" dirty="0" smtClean="0">
                <a:sym typeface="Symbol" pitchFamily="18" charset="2"/>
              </a:rPr>
              <a:t>, </a:t>
            </a:r>
            <a:r>
              <a:rPr lang="en-US" sz="1600" kern="0" dirty="0" smtClean="0">
                <a:cs typeface="Times New Roman" pitchFamily="18" charset="0"/>
                <a:sym typeface="Symbol" pitchFamily="18" charset="2"/>
              </a:rPr>
              <a:t>|</a:t>
            </a:r>
            <a:r>
              <a:rPr lang="en-US" sz="1600" i="1" kern="0" dirty="0" smtClean="0">
                <a:sym typeface="Symbol" pitchFamily="18" charset="2"/>
              </a:rPr>
              <a:t>U| = </a:t>
            </a:r>
            <a:r>
              <a:rPr lang="en-US" sz="1600" kern="0" dirty="0" smtClean="0">
                <a:sym typeface="Symbol" pitchFamily="18" charset="2"/>
              </a:rPr>
              <a:t>8</a:t>
            </a:r>
            <a:r>
              <a:rPr lang="ru-RU" sz="1600" kern="0" dirty="0" smtClean="0">
                <a:sym typeface="Symbol" pitchFamily="18" charset="2"/>
              </a:rPr>
              <a:t>: элемент множества </a:t>
            </a:r>
            <a:r>
              <a:rPr lang="en-US" sz="1600" i="1" kern="0" dirty="0" smtClean="0">
                <a:sym typeface="Symbol" pitchFamily="18" charset="2"/>
              </a:rPr>
              <a:t>U</a:t>
            </a:r>
            <a:r>
              <a:rPr lang="ru-RU" sz="1600" i="1" kern="0" dirty="0" smtClean="0">
                <a:sym typeface="Symbol" pitchFamily="18" charset="2"/>
              </a:rPr>
              <a:t> </a:t>
            </a:r>
            <a:r>
              <a:rPr lang="ru-RU" sz="1600" kern="0" dirty="0" smtClean="0">
                <a:sym typeface="Symbol" pitchFamily="18" charset="2"/>
              </a:rPr>
              <a:t>представляется битовым </a:t>
            </a:r>
            <a:r>
              <a:rPr lang="en-US" sz="1600" kern="0" dirty="0" smtClean="0">
                <a:sym typeface="Symbol" pitchFamily="18" charset="2"/>
              </a:rPr>
              <a:t>3-</a:t>
            </a:r>
            <a:r>
              <a:rPr lang="ru-RU" sz="1600" kern="0" dirty="0" smtClean="0">
                <a:sym typeface="Symbol" pitchFamily="18" charset="2"/>
              </a:rPr>
              <a:t>вектором.</a:t>
            </a:r>
            <a:r>
              <a:rPr lang="ru-RU" sz="1600" kern="0" dirty="0" smtClean="0"/>
              <a:t> </a:t>
            </a:r>
            <a:endParaRPr lang="ru-RU" sz="1600" kern="0" dirty="0">
              <a:sym typeface="Symbol" pitchFamily="18" charset="2"/>
            </a:endParaRPr>
          </a:p>
        </p:txBody>
      </p:sp>
      <p:pic>
        <p:nvPicPr>
          <p:cNvPr id="8" name="Picture 3" descr="Fig05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22250" y="5094185"/>
            <a:ext cx="2044237" cy="17551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80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1437" y="9430"/>
            <a:ext cx="8956057" cy="4898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40000"/>
              </a:spcBef>
            </a:pPr>
            <a:r>
              <a:rPr lang="ru-RU" b="1" dirty="0" smtClean="0">
                <a:latin typeface="+mn-lt"/>
                <a:sym typeface="Wingdings 2" pitchFamily="18" charset="2"/>
              </a:rPr>
              <a:t>40-42. </a:t>
            </a:r>
            <a:r>
              <a:rPr lang="ru-RU" b="1" dirty="0" smtClean="0">
                <a:latin typeface="+mn-lt"/>
              </a:rPr>
              <a:t>Структурой </a:t>
            </a:r>
            <a:r>
              <a:rPr lang="ru-RU" b="1" dirty="0">
                <a:latin typeface="+mn-lt"/>
              </a:rPr>
              <a:t>потока данных </a:t>
            </a:r>
            <a:r>
              <a:rPr lang="ru-RU" dirty="0">
                <a:latin typeface="+mn-lt"/>
              </a:rPr>
              <a:t>называется четверка </a:t>
            </a:r>
            <a:r>
              <a:rPr lang="ru-RU" dirty="0" smtClean="0">
                <a:latin typeface="+mn-lt"/>
                <a:sym typeface="Symbol" pitchFamily="18" charset="2"/>
              </a:rPr>
              <a:t></a:t>
            </a:r>
            <a:r>
              <a:rPr lang="en-US" i="1" dirty="0">
                <a:latin typeface="+mn-lt"/>
                <a:sym typeface="Symbol" pitchFamily="18" charset="2"/>
              </a:rPr>
              <a:t>D</a:t>
            </a:r>
            <a:r>
              <a:rPr lang="en-US" dirty="0">
                <a:latin typeface="+mn-lt"/>
                <a:sym typeface="Symbol" pitchFamily="18" charset="2"/>
              </a:rPr>
              <a:t>, </a:t>
            </a:r>
            <a:r>
              <a:rPr lang="en-US" i="1" dirty="0">
                <a:latin typeface="+mn-lt"/>
                <a:sym typeface="Symbol" pitchFamily="18" charset="2"/>
              </a:rPr>
              <a:t>F</a:t>
            </a:r>
            <a:r>
              <a:rPr lang="en-US" dirty="0">
                <a:latin typeface="+mn-lt"/>
                <a:sym typeface="Symbol" pitchFamily="18" charset="2"/>
              </a:rPr>
              <a:t>, </a:t>
            </a:r>
            <a:r>
              <a:rPr lang="en-US" i="1" dirty="0">
                <a:latin typeface="+mn-lt"/>
                <a:sym typeface="Symbol" pitchFamily="18" charset="2"/>
              </a:rPr>
              <a:t>L</a:t>
            </a:r>
            <a:r>
              <a:rPr lang="en-US" dirty="0">
                <a:latin typeface="+mn-lt"/>
                <a:sym typeface="Symbol" pitchFamily="18" charset="2"/>
              </a:rPr>
              <a:t>, </a:t>
            </a:r>
            <a:r>
              <a:rPr lang="ru-RU" b="1" dirty="0">
                <a:latin typeface="+mn-lt"/>
                <a:sym typeface="Symbol" pitchFamily="18" charset="2"/>
              </a:rPr>
              <a:t></a:t>
            </a:r>
            <a:r>
              <a:rPr lang="ru-RU" dirty="0">
                <a:latin typeface="+mn-lt"/>
                <a:sym typeface="Symbol" pitchFamily="18" charset="2"/>
              </a:rPr>
              <a:t> </a:t>
            </a:r>
            <a:r>
              <a:rPr lang="en-US" dirty="0">
                <a:latin typeface="+mn-lt"/>
                <a:sym typeface="Symbol" pitchFamily="18" charset="2"/>
              </a:rPr>
              <a:t>, </a:t>
            </a:r>
            <a:r>
              <a:rPr lang="ru-RU" dirty="0" smtClean="0">
                <a:latin typeface="+mn-lt"/>
                <a:sym typeface="Symbol" pitchFamily="18" charset="2"/>
              </a:rPr>
              <a:t>где </a:t>
            </a:r>
            <a:r>
              <a:rPr lang="en-US" i="1" dirty="0" smtClean="0">
                <a:latin typeface="+mn-lt"/>
                <a:sym typeface="Symbol" pitchFamily="18" charset="2"/>
              </a:rPr>
              <a:t>D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– направление анализа (</a:t>
            </a:r>
            <a:r>
              <a:rPr lang="en-US" i="1" dirty="0">
                <a:latin typeface="+mn-lt"/>
                <a:sym typeface="Symbol" pitchFamily="18" charset="2"/>
              </a:rPr>
              <a:t>Forward</a:t>
            </a:r>
            <a:r>
              <a:rPr lang="ru-RU" dirty="0">
                <a:latin typeface="+mn-lt"/>
                <a:sym typeface="Symbol" pitchFamily="18" charset="2"/>
              </a:rPr>
              <a:t> или </a:t>
            </a:r>
            <a:r>
              <a:rPr lang="en-US" i="1" dirty="0">
                <a:latin typeface="+mn-lt"/>
                <a:sym typeface="Symbol" pitchFamily="18" charset="2"/>
              </a:rPr>
              <a:t>Backward</a:t>
            </a:r>
            <a:r>
              <a:rPr lang="ru-RU" dirty="0">
                <a:latin typeface="+mn-lt"/>
                <a:sym typeface="Symbol" pitchFamily="18" charset="2"/>
              </a:rPr>
              <a:t>), </a:t>
            </a:r>
            <a:r>
              <a:rPr lang="en-US" i="1" dirty="0" smtClean="0">
                <a:latin typeface="+mn-lt"/>
              </a:rPr>
              <a:t>F</a:t>
            </a:r>
            <a:r>
              <a:rPr lang="ru-RU" i="1" dirty="0" smtClean="0">
                <a:latin typeface="+mn-lt"/>
              </a:rPr>
              <a:t> </a:t>
            </a:r>
            <a:r>
              <a:rPr lang="ru-RU" i="1" dirty="0">
                <a:latin typeface="+mn-lt"/>
              </a:rPr>
              <a:t>– </a:t>
            </a:r>
            <a:r>
              <a:rPr lang="ru-RU" dirty="0">
                <a:latin typeface="+mn-lt"/>
              </a:rPr>
              <a:t>семейство передаточных функций, </a:t>
            </a:r>
            <a:r>
              <a:rPr lang="en-US" i="1" dirty="0" smtClean="0">
                <a:latin typeface="+mn-lt"/>
                <a:sym typeface="Symbol" pitchFamily="18" charset="2"/>
              </a:rPr>
              <a:t>L</a:t>
            </a: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– поток данных, </a:t>
            </a:r>
            <a:r>
              <a:rPr lang="ru-RU" dirty="0" smtClean="0">
                <a:latin typeface="+mn-lt"/>
                <a:sym typeface="Symbol" pitchFamily="18" charset="2"/>
              </a:rPr>
              <a:t></a:t>
            </a:r>
            <a:r>
              <a:rPr lang="ru-RU" b="1" dirty="0" smtClean="0">
                <a:latin typeface="+mn-lt"/>
                <a:sym typeface="Symbol" pitchFamily="18" charset="2"/>
              </a:rPr>
              <a:t> </a:t>
            </a:r>
            <a:r>
              <a:rPr lang="ru-RU" dirty="0">
                <a:latin typeface="+mn-lt"/>
              </a:rPr>
              <a:t>- операция сбора. </a:t>
            </a:r>
          </a:p>
          <a:p>
            <a:pPr>
              <a:lnSpc>
                <a:spcPct val="115000"/>
              </a:lnSpc>
              <a:spcBef>
                <a:spcPct val="40000"/>
              </a:spcBef>
            </a:pPr>
            <a:r>
              <a:rPr lang="ru-RU" dirty="0" smtClean="0">
                <a:latin typeface="+mn-lt"/>
              </a:rPr>
              <a:t>Семейство </a:t>
            </a:r>
            <a:r>
              <a:rPr lang="ru-RU" dirty="0">
                <a:latin typeface="+mn-lt"/>
              </a:rPr>
              <a:t>передаточных функций </a:t>
            </a:r>
            <a:r>
              <a:rPr lang="ru-RU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F</a:t>
            </a: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называется </a:t>
            </a:r>
            <a:r>
              <a:rPr lang="ru-RU" b="1" dirty="0">
                <a:latin typeface="+mn-lt"/>
              </a:rPr>
              <a:t>замкнутым</a:t>
            </a:r>
            <a:r>
              <a:rPr lang="ru-RU" dirty="0">
                <a:latin typeface="+mn-lt"/>
              </a:rPr>
              <a:t>, если</a:t>
            </a:r>
            <a:r>
              <a:rPr lang="en-US" dirty="0" smtClean="0">
                <a:latin typeface="+mn-lt"/>
              </a:rPr>
              <a:t>:</a:t>
            </a:r>
            <a:r>
              <a:rPr lang="ru-RU" dirty="0" smtClean="0">
                <a:latin typeface="+mn-lt"/>
              </a:rPr>
              <a:t>1) </a:t>
            </a:r>
            <a:r>
              <a:rPr lang="en-US" i="1" dirty="0" smtClean="0">
                <a:latin typeface="+mn-lt"/>
              </a:rPr>
              <a:t>F </a:t>
            </a:r>
            <a:r>
              <a:rPr lang="ru-RU" dirty="0">
                <a:latin typeface="+mn-lt"/>
              </a:rPr>
              <a:t>содержит тождественную функцию </a:t>
            </a:r>
            <a:r>
              <a:rPr lang="en-US" i="1" dirty="0">
                <a:latin typeface="+mn-lt"/>
              </a:rPr>
              <a:t>I</a:t>
            </a:r>
            <a:r>
              <a:rPr lang="ru-RU" dirty="0">
                <a:latin typeface="+mn-lt"/>
              </a:rPr>
              <a:t>: </a:t>
            </a:r>
            <a:r>
              <a:rPr lang="ru-RU" dirty="0">
                <a:latin typeface="+mn-lt"/>
                <a:sym typeface="Symbol" pitchFamily="18" charset="2"/>
              </a:rPr>
              <a:t></a:t>
            </a:r>
            <a:r>
              <a:rPr lang="ru-RU" i="1" dirty="0">
                <a:latin typeface="+mn-lt"/>
              </a:rPr>
              <a:t>х</a:t>
            </a:r>
            <a:r>
              <a:rPr lang="en-US" i="1" dirty="0">
                <a:latin typeface="+mn-lt"/>
                <a:sym typeface="Symbol" pitchFamily="18" charset="2"/>
              </a:rPr>
              <a:t>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L</a:t>
            </a:r>
            <a:r>
              <a:rPr lang="ru-RU" dirty="0">
                <a:latin typeface="+mn-lt"/>
              </a:rPr>
              <a:t>:  </a:t>
            </a:r>
            <a:r>
              <a:rPr lang="en-US" i="1" dirty="0">
                <a:latin typeface="+mn-lt"/>
              </a:rPr>
              <a:t>I</a:t>
            </a:r>
            <a:r>
              <a:rPr lang="ru-RU" dirty="0">
                <a:latin typeface="+mn-lt"/>
              </a:rPr>
              <a:t>(</a:t>
            </a:r>
            <a:r>
              <a:rPr lang="ru-RU" i="1" dirty="0">
                <a:latin typeface="+mn-lt"/>
              </a:rPr>
              <a:t>х</a:t>
            </a:r>
            <a:r>
              <a:rPr lang="ru-RU" dirty="0">
                <a:latin typeface="+mn-lt"/>
              </a:rPr>
              <a:t>)</a:t>
            </a:r>
            <a:r>
              <a:rPr lang="ru-RU" i="1" dirty="0">
                <a:latin typeface="+mn-lt"/>
              </a:rPr>
              <a:t> = </a:t>
            </a:r>
            <a:r>
              <a:rPr lang="ru-RU" i="1" dirty="0" smtClean="0">
                <a:latin typeface="+mn-lt"/>
              </a:rPr>
              <a:t>х</a:t>
            </a:r>
            <a:r>
              <a:rPr lang="ru-RU" dirty="0" smtClean="0">
                <a:latin typeface="+mn-lt"/>
              </a:rPr>
              <a:t>, 2) </a:t>
            </a:r>
            <a:r>
              <a:rPr lang="ru-RU" i="1" dirty="0" smtClean="0">
                <a:latin typeface="+mn-lt"/>
              </a:rPr>
              <a:t>F</a:t>
            </a: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замкнуто относительно композиции</a:t>
            </a:r>
            <a:r>
              <a:rPr lang="en-US" dirty="0">
                <a:latin typeface="+mn-lt"/>
              </a:rPr>
              <a:t>: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</a:t>
            </a:r>
            <a:r>
              <a:rPr lang="en-US" dirty="0" smtClean="0">
                <a:latin typeface="+mn-lt"/>
                <a:sym typeface="Symbol" pitchFamily="18" charset="2"/>
              </a:rPr>
              <a:t> </a:t>
            </a:r>
            <a:r>
              <a:rPr lang="en-US" i="1" dirty="0">
                <a:latin typeface="+mn-lt"/>
              </a:rPr>
              <a:t>f</a:t>
            </a:r>
            <a:r>
              <a:rPr lang="en-US" dirty="0">
                <a:latin typeface="+mn-lt"/>
              </a:rPr>
              <a:t>,</a:t>
            </a:r>
            <a:r>
              <a:rPr lang="ru-RU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g</a:t>
            </a:r>
            <a:r>
              <a:rPr lang="en-US" dirty="0">
                <a:latin typeface="+mn-lt"/>
              </a:rPr>
              <a:t> </a:t>
            </a:r>
            <a:r>
              <a:rPr lang="en-US" b="1" dirty="0">
                <a:latin typeface="+mn-lt"/>
                <a:sym typeface="Symbol" pitchFamily="18" charset="2"/>
              </a:rPr>
              <a:t> </a:t>
            </a:r>
            <a:r>
              <a:rPr lang="ru-RU" i="1" dirty="0">
                <a:latin typeface="+mn-lt"/>
              </a:rPr>
              <a:t>F</a:t>
            </a:r>
            <a:r>
              <a:rPr lang="ru-RU" dirty="0">
                <a:latin typeface="+mn-lt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</a:t>
            </a:r>
            <a:r>
              <a:rPr lang="en-US" dirty="0">
                <a:latin typeface="+mn-lt"/>
                <a:sym typeface="Symbol" pitchFamily="18" charset="2"/>
              </a:rPr>
              <a:t> </a:t>
            </a:r>
            <a:r>
              <a:rPr lang="ru-RU" i="1" dirty="0">
                <a:latin typeface="+mn-lt"/>
              </a:rPr>
              <a:t>h</a:t>
            </a:r>
            <a:r>
              <a:rPr lang="ru-RU" dirty="0">
                <a:latin typeface="+mn-lt"/>
              </a:rPr>
              <a:t>(</a:t>
            </a:r>
            <a:r>
              <a:rPr lang="ru-RU" i="1" dirty="0">
                <a:latin typeface="+mn-lt"/>
              </a:rPr>
              <a:t>x</a:t>
            </a:r>
            <a:r>
              <a:rPr lang="ru-RU" dirty="0">
                <a:latin typeface="+mn-lt"/>
              </a:rPr>
              <a:t>)</a:t>
            </a:r>
            <a:r>
              <a:rPr lang="ru-RU" i="1" dirty="0">
                <a:latin typeface="+mn-lt"/>
              </a:rPr>
              <a:t> = g</a:t>
            </a:r>
            <a:r>
              <a:rPr lang="ru-RU" dirty="0">
                <a:latin typeface="+mn-lt"/>
              </a:rPr>
              <a:t>(</a:t>
            </a:r>
            <a:r>
              <a:rPr lang="ru-RU" i="1" dirty="0">
                <a:latin typeface="+mn-lt"/>
              </a:rPr>
              <a:t>f</a:t>
            </a:r>
            <a:r>
              <a:rPr lang="ru-RU" dirty="0">
                <a:latin typeface="+mn-lt"/>
              </a:rPr>
              <a:t>(</a:t>
            </a:r>
            <a:r>
              <a:rPr lang="ru-RU" i="1" dirty="0">
                <a:latin typeface="+mn-lt"/>
              </a:rPr>
              <a:t>х</a:t>
            </a:r>
            <a:r>
              <a:rPr lang="ru-RU" dirty="0">
                <a:latin typeface="+mn-lt"/>
              </a:rPr>
              <a:t>))</a:t>
            </a:r>
            <a:r>
              <a:rPr lang="en-US" b="1" dirty="0">
                <a:latin typeface="+mn-lt"/>
                <a:sym typeface="Symbol" pitchFamily="18" charset="2"/>
              </a:rPr>
              <a:t> </a:t>
            </a:r>
            <a:r>
              <a:rPr lang="ru-RU" i="1" dirty="0">
                <a:latin typeface="+mn-lt"/>
              </a:rPr>
              <a:t>F</a:t>
            </a:r>
            <a:r>
              <a:rPr lang="en-US" dirty="0">
                <a:latin typeface="+mn-lt"/>
              </a:rPr>
              <a:t>. </a:t>
            </a:r>
            <a:endParaRPr lang="ru-RU" dirty="0" smtClean="0">
              <a:latin typeface="+mn-lt"/>
            </a:endParaRPr>
          </a:p>
          <a:p>
            <a:pPr>
              <a:lnSpc>
                <a:spcPct val="115000"/>
              </a:lnSpc>
              <a:spcBef>
                <a:spcPct val="40000"/>
              </a:spcBef>
            </a:pPr>
            <a:r>
              <a:rPr lang="ru-RU" dirty="0">
                <a:latin typeface="+mn-lt"/>
              </a:rPr>
              <a:t>Структура потока данных </a:t>
            </a:r>
            <a:r>
              <a:rPr lang="ru-RU" dirty="0">
                <a:latin typeface="+mn-lt"/>
                <a:sym typeface="Symbol" pitchFamily="18" charset="2"/>
              </a:rPr>
              <a:t></a:t>
            </a:r>
            <a:r>
              <a:rPr lang="en-US" i="1" dirty="0">
                <a:latin typeface="+mn-lt"/>
              </a:rPr>
              <a:t>D</a:t>
            </a:r>
            <a:r>
              <a:rPr lang="ru-RU" i="1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L</a:t>
            </a:r>
            <a:r>
              <a:rPr lang="ru-RU" i="1" dirty="0">
                <a:latin typeface="+mn-lt"/>
              </a:rPr>
              <a:t>, </a:t>
            </a:r>
            <a:r>
              <a:rPr lang="ru-RU" b="1" dirty="0">
                <a:latin typeface="+mn-lt"/>
                <a:sym typeface="Symbol" pitchFamily="18" charset="2"/>
              </a:rPr>
              <a:t></a:t>
            </a:r>
            <a:r>
              <a:rPr lang="ru-RU" dirty="0">
                <a:latin typeface="+mn-lt"/>
                <a:sym typeface="Symbol" pitchFamily="18" charset="2"/>
              </a:rPr>
              <a:t></a:t>
            </a:r>
            <a:r>
              <a:rPr lang="ru-RU" dirty="0">
                <a:latin typeface="+mn-lt"/>
              </a:rPr>
              <a:t> называется </a:t>
            </a:r>
            <a:r>
              <a:rPr lang="ru-RU" b="1" dirty="0">
                <a:latin typeface="+mn-lt"/>
              </a:rPr>
              <a:t>монотонной</a:t>
            </a:r>
            <a:r>
              <a:rPr lang="ru-RU" i="1" dirty="0">
                <a:latin typeface="+mn-lt"/>
              </a:rPr>
              <a:t>, </a:t>
            </a:r>
            <a:r>
              <a:rPr lang="ru-RU" dirty="0">
                <a:latin typeface="+mn-lt"/>
              </a:rPr>
              <a:t>если</a:t>
            </a:r>
            <a:r>
              <a:rPr lang="ru-RU" i="1" dirty="0">
                <a:latin typeface="+mn-lt"/>
              </a:rPr>
              <a:t> 	</a:t>
            </a:r>
            <a:r>
              <a:rPr lang="ru-RU" i="1" dirty="0" smtClean="0">
                <a:latin typeface="+mn-lt"/>
              </a:rPr>
              <a:t>		</a:t>
            </a:r>
            <a:r>
              <a:rPr lang="ru-RU" b="1" dirty="0" smtClean="0">
                <a:latin typeface="+mn-lt"/>
                <a:sym typeface="Symbol" pitchFamily="18" charset="2"/>
              </a:rPr>
              <a:t></a:t>
            </a:r>
            <a:r>
              <a:rPr lang="ru-RU" i="1" dirty="0">
                <a:latin typeface="+mn-lt"/>
              </a:rPr>
              <a:t>х</a:t>
            </a:r>
            <a:r>
              <a:rPr lang="en-US" i="1" dirty="0">
                <a:latin typeface="+mn-lt"/>
              </a:rPr>
              <a:t>,</a:t>
            </a:r>
            <a:r>
              <a:rPr lang="ru-RU" i="1" dirty="0">
                <a:latin typeface="+mn-lt"/>
              </a:rPr>
              <a:t> у </a:t>
            </a:r>
            <a:r>
              <a:rPr lang="en-US" dirty="0">
                <a:latin typeface="+mn-lt"/>
                <a:sym typeface="Symbol" pitchFamily="18" charset="2"/>
              </a:rPr>
              <a:t>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L</a:t>
            </a:r>
            <a:r>
              <a:rPr lang="ru-RU" dirty="0">
                <a:latin typeface="+mn-lt"/>
              </a:rPr>
              <a:t>,</a:t>
            </a:r>
            <a:r>
              <a:rPr lang="en-US" dirty="0">
                <a:latin typeface="+mn-lt"/>
              </a:rPr>
              <a:t> </a:t>
            </a:r>
            <a:r>
              <a:rPr lang="ru-RU" b="1" dirty="0">
                <a:latin typeface="+mn-lt"/>
                <a:sym typeface="Symbol" pitchFamily="18" charset="2"/>
              </a:rPr>
              <a:t>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 </a:t>
            </a:r>
            <a:r>
              <a:rPr lang="en-US" dirty="0">
                <a:latin typeface="+mn-lt"/>
                <a:sym typeface="Symbol" pitchFamily="18" charset="2"/>
              </a:rPr>
              <a:t>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  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ru-RU" b="1" dirty="0">
                <a:latin typeface="+mn-lt"/>
                <a:sym typeface="Symbol" pitchFamily="18" charset="2"/>
              </a:rPr>
              <a:t></a:t>
            </a:r>
            <a:r>
              <a:rPr lang="ru-RU" b="1" dirty="0">
                <a:latin typeface="+mn-lt"/>
              </a:rPr>
              <a:t> </a:t>
            </a:r>
            <a:r>
              <a:rPr lang="ru-RU" i="1" dirty="0">
                <a:latin typeface="+mn-lt"/>
              </a:rPr>
              <a:t>у) </a:t>
            </a:r>
            <a:r>
              <a:rPr lang="ru-RU" dirty="0">
                <a:latin typeface="+mn-lt"/>
                <a:sym typeface="Symbol" pitchFamily="18" charset="2"/>
              </a:rPr>
              <a:t>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ru-RU" i="1" dirty="0">
                <a:latin typeface="+mn-lt"/>
              </a:rPr>
              <a:t>) </a:t>
            </a:r>
            <a:r>
              <a:rPr lang="ru-RU" b="1" dirty="0">
                <a:latin typeface="+mn-lt"/>
                <a:sym typeface="Symbol" pitchFamily="18" charset="2"/>
              </a:rPr>
              <a:t>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(у</a:t>
            </a:r>
            <a:r>
              <a:rPr lang="ru-RU" i="1" dirty="0" smtClean="0">
                <a:latin typeface="+mn-lt"/>
              </a:rPr>
              <a:t>).</a:t>
            </a:r>
          </a:p>
          <a:p>
            <a:pPr>
              <a:lnSpc>
                <a:spcPct val="115000"/>
              </a:lnSpc>
              <a:spcBef>
                <a:spcPct val="40000"/>
              </a:spcBef>
            </a:pPr>
            <a:r>
              <a:rPr lang="ru-RU" dirty="0">
                <a:latin typeface="+mn-lt"/>
              </a:rPr>
              <a:t>Структура потока данных </a:t>
            </a:r>
            <a:r>
              <a:rPr lang="ru-RU" dirty="0">
                <a:latin typeface="+mn-lt"/>
                <a:sym typeface="Symbol" pitchFamily="18" charset="2"/>
              </a:rPr>
              <a:t></a:t>
            </a:r>
            <a:r>
              <a:rPr lang="en-US" i="1" dirty="0">
                <a:latin typeface="+mn-lt"/>
              </a:rPr>
              <a:t>D</a:t>
            </a:r>
            <a:r>
              <a:rPr lang="ru-RU" i="1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L</a:t>
            </a:r>
            <a:r>
              <a:rPr lang="ru-RU" i="1" dirty="0">
                <a:latin typeface="+mn-lt"/>
              </a:rPr>
              <a:t>, </a:t>
            </a:r>
            <a:r>
              <a:rPr lang="ru-RU" b="1" dirty="0">
                <a:latin typeface="+mn-lt"/>
                <a:sym typeface="Symbol" pitchFamily="18" charset="2"/>
              </a:rPr>
              <a:t></a:t>
            </a:r>
            <a:r>
              <a:rPr lang="ru-RU" dirty="0">
                <a:latin typeface="+mn-lt"/>
                <a:sym typeface="Symbol" pitchFamily="18" charset="2"/>
              </a:rPr>
              <a:t>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называется </a:t>
            </a:r>
            <a:r>
              <a:rPr lang="ru-RU" b="1" dirty="0">
                <a:latin typeface="+mn-lt"/>
              </a:rPr>
              <a:t>дистрибутивной</a:t>
            </a:r>
            <a:r>
              <a:rPr lang="ru-RU" i="1" dirty="0">
                <a:latin typeface="+mn-lt"/>
              </a:rPr>
              <a:t>, </a:t>
            </a:r>
            <a:r>
              <a:rPr lang="ru-RU" dirty="0">
                <a:latin typeface="+mn-lt"/>
              </a:rPr>
              <a:t>если</a:t>
            </a:r>
            <a:r>
              <a:rPr lang="ru-RU" i="1" dirty="0">
                <a:latin typeface="+mn-lt"/>
              </a:rPr>
              <a:t> </a:t>
            </a:r>
            <a:br>
              <a:rPr lang="ru-RU" i="1" dirty="0">
                <a:latin typeface="+mn-lt"/>
              </a:rPr>
            </a:br>
            <a:r>
              <a:rPr lang="ru-RU" i="1" dirty="0">
                <a:latin typeface="+mn-lt"/>
              </a:rPr>
              <a:t>	</a:t>
            </a:r>
            <a:r>
              <a:rPr lang="ru-RU" b="1" dirty="0" smtClean="0">
                <a:latin typeface="+mn-lt"/>
                <a:sym typeface="Symbol" pitchFamily="18" charset="2"/>
              </a:rPr>
              <a:t></a:t>
            </a:r>
            <a:r>
              <a:rPr lang="ru-RU" i="1" dirty="0">
                <a:latin typeface="+mn-lt"/>
              </a:rPr>
              <a:t>х</a:t>
            </a:r>
            <a:r>
              <a:rPr lang="en-US" i="1" dirty="0">
                <a:latin typeface="+mn-lt"/>
              </a:rPr>
              <a:t>,</a:t>
            </a:r>
            <a:r>
              <a:rPr lang="ru-RU" i="1" dirty="0">
                <a:latin typeface="+mn-lt"/>
              </a:rPr>
              <a:t> у </a:t>
            </a:r>
            <a:r>
              <a:rPr lang="en-US" dirty="0">
                <a:latin typeface="+mn-lt"/>
                <a:sym typeface="Symbol" pitchFamily="18" charset="2"/>
              </a:rPr>
              <a:t>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L</a:t>
            </a:r>
            <a:r>
              <a:rPr lang="ru-RU" i="1" dirty="0">
                <a:latin typeface="+mn-lt"/>
              </a:rPr>
              <a:t>,</a:t>
            </a:r>
            <a:r>
              <a:rPr lang="en-US" i="1" dirty="0">
                <a:latin typeface="+mn-lt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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 </a:t>
            </a:r>
            <a:r>
              <a:rPr lang="en-US" dirty="0">
                <a:latin typeface="+mn-lt"/>
                <a:sym typeface="Symbol" pitchFamily="18" charset="2"/>
              </a:rPr>
              <a:t>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F</a:t>
            </a:r>
            <a:r>
              <a:rPr lang="ru-RU" i="1" dirty="0">
                <a:latin typeface="+mn-lt"/>
              </a:rPr>
              <a:t>:    </a:t>
            </a:r>
            <a:r>
              <a:rPr lang="en-US" i="1" dirty="0">
                <a:latin typeface="+mn-lt"/>
              </a:rPr>
              <a:t>f</a:t>
            </a:r>
            <a:r>
              <a:rPr lang="ru-RU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ru-RU" b="1" dirty="0">
                <a:latin typeface="+mn-lt"/>
                <a:sym typeface="Symbol" pitchFamily="18" charset="2"/>
              </a:rPr>
              <a:t></a:t>
            </a:r>
            <a:r>
              <a:rPr lang="ru-RU" i="1" dirty="0">
                <a:latin typeface="+mn-lt"/>
              </a:rPr>
              <a:t> у</a:t>
            </a:r>
            <a:r>
              <a:rPr lang="ru-RU" dirty="0">
                <a:latin typeface="+mn-lt"/>
              </a:rPr>
              <a:t>)</a:t>
            </a:r>
            <a:r>
              <a:rPr lang="ru-RU" i="1" dirty="0">
                <a:latin typeface="+mn-lt"/>
              </a:rPr>
              <a:t> </a:t>
            </a:r>
            <a:r>
              <a:rPr lang="ru-RU" i="1" dirty="0">
                <a:latin typeface="+mn-lt"/>
                <a:sym typeface="Symbol" pitchFamily="18" charset="2"/>
              </a:rPr>
              <a:t>=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f</a:t>
            </a:r>
            <a:r>
              <a:rPr lang="ru-RU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ru-RU" dirty="0">
                <a:latin typeface="+mn-lt"/>
              </a:rPr>
              <a:t>)</a:t>
            </a:r>
            <a:r>
              <a:rPr lang="ru-RU" i="1" dirty="0">
                <a:latin typeface="+mn-lt"/>
              </a:rPr>
              <a:t> </a:t>
            </a:r>
            <a:r>
              <a:rPr lang="ru-RU" b="1" dirty="0">
                <a:latin typeface="+mn-lt"/>
                <a:sym typeface="Symbol" pitchFamily="18" charset="2"/>
              </a:rPr>
              <a:t></a:t>
            </a:r>
            <a:r>
              <a:rPr lang="ru-RU" i="1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f</a:t>
            </a:r>
            <a:r>
              <a:rPr lang="ru-RU" dirty="0">
                <a:latin typeface="+mn-lt"/>
              </a:rPr>
              <a:t>(</a:t>
            </a:r>
            <a:r>
              <a:rPr lang="ru-RU" i="1" dirty="0">
                <a:latin typeface="+mn-lt"/>
              </a:rPr>
              <a:t>у</a:t>
            </a:r>
            <a:r>
              <a:rPr lang="ru-RU" dirty="0">
                <a:latin typeface="+mn-lt"/>
              </a:rPr>
              <a:t>)</a:t>
            </a:r>
            <a:r>
              <a:rPr lang="ru-RU" i="1" dirty="0">
                <a:latin typeface="+mn-lt"/>
              </a:rPr>
              <a:t>.</a:t>
            </a:r>
            <a:r>
              <a:rPr lang="ru-RU" dirty="0">
                <a:latin typeface="+mn-lt"/>
              </a:rPr>
              <a:t> </a:t>
            </a:r>
            <a:endParaRPr lang="ru-RU" dirty="0" smtClean="0">
              <a:latin typeface="+mn-lt"/>
            </a:endParaRPr>
          </a:p>
          <a:p>
            <a:pPr>
              <a:lnSpc>
                <a:spcPct val="115000"/>
              </a:lnSpc>
              <a:spcBef>
                <a:spcPct val="40000"/>
              </a:spcBef>
            </a:pPr>
            <a:r>
              <a:rPr lang="ru-RU" b="1" dirty="0" smtClean="0">
                <a:latin typeface="+mn-lt"/>
              </a:rPr>
              <a:t>Утв. </a:t>
            </a:r>
            <a:r>
              <a:rPr lang="ru-RU" dirty="0" smtClean="0">
                <a:latin typeface="+mn-lt"/>
              </a:rPr>
              <a:t>Если </a:t>
            </a:r>
            <a:r>
              <a:rPr lang="ru-RU" dirty="0">
                <a:latin typeface="+mn-lt"/>
              </a:rPr>
              <a:t>структура потока данных </a:t>
            </a:r>
            <a:r>
              <a:rPr lang="ru-RU" dirty="0">
                <a:latin typeface="+mn-lt"/>
                <a:sym typeface="Symbol" pitchFamily="18" charset="2"/>
              </a:rPr>
              <a:t></a:t>
            </a:r>
            <a:r>
              <a:rPr lang="en-US" i="1" dirty="0">
                <a:latin typeface="+mn-lt"/>
              </a:rPr>
              <a:t>D</a:t>
            </a:r>
            <a:r>
              <a:rPr lang="ru-RU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F</a:t>
            </a:r>
            <a:r>
              <a:rPr lang="ru-RU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L</a:t>
            </a:r>
            <a:r>
              <a:rPr lang="ru-RU" dirty="0">
                <a:latin typeface="+mn-lt"/>
              </a:rPr>
              <a:t>,</a:t>
            </a:r>
            <a:r>
              <a:rPr lang="ru-RU" i="1" dirty="0">
                <a:latin typeface="+mn-lt"/>
              </a:rPr>
              <a:t> </a:t>
            </a:r>
            <a:r>
              <a:rPr lang="ru-RU" b="1" dirty="0">
                <a:latin typeface="+mn-lt"/>
                <a:sym typeface="Symbol" pitchFamily="18" charset="2"/>
              </a:rPr>
              <a:t></a:t>
            </a:r>
            <a:r>
              <a:rPr lang="ru-RU" dirty="0">
                <a:latin typeface="+mn-lt"/>
                <a:sym typeface="Symbol" pitchFamily="18" charset="2"/>
              </a:rPr>
              <a:t>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дистрибутивна</a:t>
            </a:r>
            <a:r>
              <a:rPr lang="ru-RU" dirty="0">
                <a:latin typeface="+mn-lt"/>
              </a:rPr>
              <a:t>, то она монотонна.</a:t>
            </a:r>
          </a:p>
          <a:p>
            <a:pPr>
              <a:lnSpc>
                <a:spcPct val="115000"/>
              </a:lnSpc>
              <a:spcBef>
                <a:spcPct val="40000"/>
              </a:spcBef>
            </a:pPr>
            <a:endParaRPr lang="ru-RU" dirty="0">
              <a:latin typeface="+mn-lt"/>
            </a:endParaRPr>
          </a:p>
          <a:p>
            <a:pPr>
              <a:lnSpc>
                <a:spcPct val="115000"/>
              </a:lnSpc>
              <a:spcBef>
                <a:spcPct val="40000"/>
              </a:spcBef>
            </a:pPr>
            <a:endParaRPr lang="ru-RU" dirty="0">
              <a:latin typeface="+mn-lt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1500" y="4014065"/>
            <a:ext cx="8956057" cy="1047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40000"/>
              </a:spcBef>
            </a:pPr>
            <a:r>
              <a:rPr lang="ru-RU" b="1" dirty="0" smtClean="0">
                <a:latin typeface="+mn-lt"/>
                <a:sym typeface="Wingdings 2" pitchFamily="18" charset="2"/>
              </a:rPr>
              <a:t>43. </a:t>
            </a:r>
            <a:r>
              <a:rPr lang="ru-RU" b="1" dirty="0" smtClean="0">
                <a:latin typeface="+mn-lt"/>
              </a:rPr>
              <a:t>Сворачивание констант </a:t>
            </a:r>
            <a:r>
              <a:rPr lang="ru-RU" dirty="0" smtClean="0"/>
              <a:t>заключается </a:t>
            </a:r>
            <a:r>
              <a:rPr lang="ru-RU" dirty="0"/>
              <a:t>в вычислении констант в процессе компиляции и замене константных выражений их значениями. Например, выражение 2 * 3.14 можно заменить значением 6.28.</a:t>
            </a:r>
            <a:endParaRPr lang="ru-RU" dirty="0">
              <a:latin typeface="+mn-lt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1561" y="5036316"/>
            <a:ext cx="9045944" cy="1658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  <a:sym typeface="Wingdings 2" pitchFamily="18" charset="2"/>
              </a:rPr>
              <a:t>44. </a:t>
            </a:r>
            <a:r>
              <a:rPr lang="ru-RU" dirty="0" smtClean="0">
                <a:latin typeface="+mn-lt"/>
              </a:rPr>
              <a:t>Пусть </a:t>
            </a:r>
            <a:r>
              <a:rPr lang="ru-RU" dirty="0">
                <a:latin typeface="+mn-lt"/>
              </a:rPr>
              <a:t>в оптимизируемой процедуре есть инструкция копирования </a:t>
            </a:r>
            <a:r>
              <a:rPr lang="en-US" b="1" dirty="0">
                <a:latin typeface="+mn-lt"/>
                <a:cs typeface="Courier New" pitchFamily="49" charset="0"/>
              </a:rPr>
              <a:t>x </a:t>
            </a:r>
            <a:r>
              <a:rPr lang="en-US" b="1" dirty="0">
                <a:latin typeface="+mn-lt"/>
                <a:cs typeface="Courier New" pitchFamily="49" charset="0"/>
                <a:sym typeface="Symbol"/>
              </a:rPr>
              <a:t> y</a:t>
            </a:r>
            <a:r>
              <a:rPr lang="ru-RU" b="1" dirty="0">
                <a:latin typeface="+mn-lt"/>
                <a:cs typeface="Courier New" pitchFamily="49" charset="0"/>
                <a:sym typeface="Symbol"/>
              </a:rPr>
              <a:t>. </a:t>
            </a:r>
            <a:r>
              <a:rPr lang="ru-RU" b="1" dirty="0">
                <a:latin typeface="+mn-lt"/>
                <a:sym typeface="Symbol"/>
              </a:rPr>
              <a:t>Распространение копий</a:t>
            </a:r>
            <a:r>
              <a:rPr lang="ru-RU" dirty="0">
                <a:latin typeface="+mn-lt"/>
                <a:sym typeface="Symbol"/>
              </a:rPr>
              <a:t> означает замену всех последующих вхождений переменной </a:t>
            </a:r>
            <a:r>
              <a:rPr lang="en-US" b="1" dirty="0">
                <a:latin typeface="+mn-lt"/>
                <a:cs typeface="Courier New" pitchFamily="49" charset="0"/>
                <a:sym typeface="Symbol"/>
              </a:rPr>
              <a:t>x</a:t>
            </a:r>
            <a:r>
              <a:rPr lang="en-US" dirty="0">
                <a:latin typeface="+mn-lt"/>
                <a:sym typeface="Symbol"/>
              </a:rPr>
              <a:t> </a:t>
            </a:r>
            <a:r>
              <a:rPr lang="ru-RU" dirty="0">
                <a:latin typeface="+mn-lt"/>
                <a:sym typeface="Symbol"/>
              </a:rPr>
              <a:t>на переменную </a:t>
            </a:r>
            <a:r>
              <a:rPr lang="en-US" b="1" dirty="0">
                <a:latin typeface="+mn-lt"/>
                <a:cs typeface="Courier New" pitchFamily="49" charset="0"/>
                <a:sym typeface="Symbol"/>
              </a:rPr>
              <a:t>y</a:t>
            </a:r>
            <a:r>
              <a:rPr lang="en-US" dirty="0">
                <a:latin typeface="+mn-lt"/>
                <a:sym typeface="Symbol"/>
              </a:rPr>
              <a:t>. </a:t>
            </a:r>
            <a:r>
              <a:rPr lang="ru-RU" dirty="0" smtClean="0">
                <a:latin typeface="+mn-lt"/>
                <a:sym typeface="Symbol"/>
              </a:rPr>
              <a:t>Каждая </a:t>
            </a:r>
            <a:r>
              <a:rPr lang="ru-RU" dirty="0">
                <a:latin typeface="+mn-lt"/>
                <a:sym typeface="Symbol"/>
              </a:rPr>
              <a:t>команда копирования описывается </a:t>
            </a:r>
            <a:r>
              <a:rPr lang="ru-RU" dirty="0" smtClean="0">
                <a:latin typeface="+mn-lt"/>
                <a:sym typeface="Symbol"/>
              </a:rPr>
              <a:t>четверкой </a:t>
            </a:r>
            <a:r>
              <a:rPr lang="en-US" b="1" dirty="0">
                <a:latin typeface="+mn-lt"/>
                <a:cs typeface="Courier New" pitchFamily="49" charset="0"/>
                <a:sym typeface="Symbol"/>
              </a:rPr>
              <a:t>x</a:t>
            </a:r>
            <a:r>
              <a:rPr lang="en-US" dirty="0">
                <a:latin typeface="+mn-lt"/>
                <a:sym typeface="Symbol"/>
              </a:rPr>
              <a:t>, </a:t>
            </a:r>
            <a:r>
              <a:rPr lang="en-US" b="1" dirty="0">
                <a:latin typeface="+mn-lt"/>
                <a:cs typeface="Courier New" pitchFamily="49" charset="0"/>
                <a:sym typeface="Symbol"/>
              </a:rPr>
              <a:t>y</a:t>
            </a:r>
            <a:r>
              <a:rPr lang="en-US" dirty="0">
                <a:latin typeface="+mn-lt"/>
                <a:sym typeface="Symbol"/>
              </a:rPr>
              <a:t>, </a:t>
            </a:r>
            <a:r>
              <a:rPr lang="en-US" i="1" dirty="0">
                <a:latin typeface="+mn-lt"/>
                <a:cs typeface="Times New Roman" pitchFamily="18" charset="0"/>
                <a:sym typeface="Symbol"/>
              </a:rPr>
              <a:t>b</a:t>
            </a:r>
            <a:r>
              <a:rPr lang="en-US" dirty="0">
                <a:latin typeface="+mn-lt"/>
                <a:sym typeface="Symbol"/>
              </a:rPr>
              <a:t>, </a:t>
            </a:r>
            <a:r>
              <a:rPr lang="en-US" i="1" dirty="0">
                <a:latin typeface="+mn-lt"/>
                <a:cs typeface="Times New Roman" pitchFamily="18" charset="0"/>
                <a:sym typeface="Symbol"/>
              </a:rPr>
              <a:t>p</a:t>
            </a:r>
            <a:r>
              <a:rPr lang="ru-RU" dirty="0">
                <a:latin typeface="+mn-lt"/>
                <a:sym typeface="Symbol"/>
              </a:rPr>
              <a:t></a:t>
            </a:r>
            <a:r>
              <a:rPr lang="en-US" dirty="0">
                <a:latin typeface="+mn-lt"/>
                <a:sym typeface="Symbol"/>
              </a:rPr>
              <a:t>, </a:t>
            </a:r>
            <a:r>
              <a:rPr lang="en-US" dirty="0" smtClean="0">
                <a:latin typeface="+mn-lt"/>
                <a:sym typeface="Symbol"/>
              </a:rPr>
              <a:t>b – </a:t>
            </a:r>
            <a:r>
              <a:rPr lang="ru-RU" dirty="0" smtClean="0">
                <a:latin typeface="+mn-lt"/>
                <a:sym typeface="Symbol"/>
              </a:rPr>
              <a:t>блок, </a:t>
            </a:r>
            <a:r>
              <a:rPr lang="en-US" dirty="0" smtClean="0">
                <a:latin typeface="+mn-lt"/>
                <a:sym typeface="Symbol"/>
              </a:rPr>
              <a:t>p</a:t>
            </a:r>
            <a:r>
              <a:rPr lang="ru-RU" dirty="0" smtClean="0">
                <a:latin typeface="+mn-lt"/>
                <a:sym typeface="Symbol"/>
              </a:rPr>
              <a:t> – строка. Далее определяются и анализируются </a:t>
            </a:r>
            <a:r>
              <a:rPr lang="ru-RU" dirty="0">
                <a:latin typeface="+mn-lt"/>
                <a:sym typeface="Symbol"/>
              </a:rPr>
              <a:t>множество </a:t>
            </a:r>
            <a:r>
              <a:rPr lang="en-US" i="1" dirty="0">
                <a:latin typeface="+mn-lt"/>
                <a:cs typeface="Times New Roman" pitchFamily="18" charset="0"/>
                <a:sym typeface="Symbol"/>
              </a:rPr>
              <a:t>copy</a:t>
            </a:r>
            <a:r>
              <a:rPr lang="en-US" dirty="0">
                <a:latin typeface="+mn-lt"/>
                <a:cs typeface="Times New Roman" pitchFamily="18" charset="0"/>
                <a:sym typeface="Symbol"/>
              </a:rPr>
              <a:t>(</a:t>
            </a:r>
            <a:r>
              <a:rPr lang="en-US" i="1" dirty="0">
                <a:latin typeface="+mn-lt"/>
                <a:cs typeface="Times New Roman" pitchFamily="18" charset="0"/>
                <a:sym typeface="Symbol"/>
              </a:rPr>
              <a:t>b</a:t>
            </a:r>
            <a:r>
              <a:rPr lang="en-US" dirty="0">
                <a:latin typeface="+mn-lt"/>
                <a:cs typeface="Times New Roman" pitchFamily="18" charset="0"/>
                <a:sym typeface="Symbol"/>
              </a:rPr>
              <a:t>)</a:t>
            </a:r>
            <a:r>
              <a:rPr lang="en-US" dirty="0">
                <a:latin typeface="+mn-lt"/>
                <a:sym typeface="Symbol"/>
              </a:rPr>
              <a:t> </a:t>
            </a:r>
            <a:r>
              <a:rPr lang="ru-RU" dirty="0">
                <a:latin typeface="+mn-lt"/>
                <a:sym typeface="Symbol"/>
              </a:rPr>
              <a:t>команд копирования и</a:t>
            </a:r>
            <a:r>
              <a:rPr lang="en-US" dirty="0">
                <a:latin typeface="+mn-lt"/>
                <a:sym typeface="Symbol"/>
              </a:rPr>
              <a:t> </a:t>
            </a:r>
            <a:r>
              <a:rPr lang="ru-RU" altLang="ru-RU" dirty="0">
                <a:latin typeface="+mn-lt"/>
                <a:sym typeface="Wingdings 2" pitchFamily="18" charset="2"/>
              </a:rPr>
              <a:t>множество </a:t>
            </a:r>
            <a:r>
              <a:rPr lang="en-US" altLang="ru-RU" i="1" dirty="0">
                <a:latin typeface="+mn-lt"/>
                <a:cs typeface="Times New Roman" pitchFamily="18" charset="0"/>
                <a:sym typeface="Wingdings 2" pitchFamily="18" charset="2"/>
              </a:rPr>
              <a:t>kill</a:t>
            </a:r>
            <a:r>
              <a:rPr lang="ru-RU" altLang="ru-RU" dirty="0">
                <a:latin typeface="+mn-lt"/>
                <a:cs typeface="Times New Roman" pitchFamily="18" charset="0"/>
                <a:sym typeface="Wingdings 2" pitchFamily="18" charset="2"/>
              </a:rPr>
              <a:t>(</a:t>
            </a:r>
            <a:r>
              <a:rPr lang="en-US" altLang="ru-RU" i="1" dirty="0">
                <a:latin typeface="+mn-lt"/>
                <a:cs typeface="Times New Roman" pitchFamily="18" charset="0"/>
                <a:sym typeface="Wingdings 2" pitchFamily="18" charset="2"/>
              </a:rPr>
              <a:t>b</a:t>
            </a:r>
            <a:r>
              <a:rPr lang="en-US" dirty="0">
                <a:latin typeface="+mn-lt"/>
                <a:cs typeface="Times New Roman" pitchFamily="18" charset="0"/>
                <a:sym typeface="Symbol"/>
              </a:rPr>
              <a:t>)</a:t>
            </a:r>
            <a:r>
              <a:rPr lang="en-US" dirty="0">
                <a:latin typeface="+mn-lt"/>
                <a:sym typeface="Symbol"/>
              </a:rPr>
              <a:t> </a:t>
            </a:r>
            <a:r>
              <a:rPr lang="ru-RU" dirty="0">
                <a:latin typeface="+mn-lt"/>
                <a:sym typeface="Symbol"/>
              </a:rPr>
              <a:t>переопределений </a:t>
            </a:r>
            <a:r>
              <a:rPr lang="en-US" b="1" dirty="0" smtClean="0">
                <a:latin typeface="+mn-lt"/>
                <a:cs typeface="Courier New" pitchFamily="49" charset="0"/>
                <a:sym typeface="Symbol"/>
              </a:rPr>
              <a:t>y</a:t>
            </a:r>
            <a:r>
              <a:rPr lang="ru-RU" b="1" dirty="0">
                <a:latin typeface="+mn-lt"/>
                <a:cs typeface="Courier New" pitchFamily="49" charset="0"/>
                <a:sym typeface="Symbol"/>
              </a:rPr>
              <a:t> </a:t>
            </a:r>
            <a:r>
              <a:rPr lang="ru-RU" dirty="0" smtClean="0">
                <a:latin typeface="+mn-lt"/>
                <a:cs typeface="Courier New" pitchFamily="49" charset="0"/>
                <a:sym typeface="Symbol"/>
              </a:rPr>
              <a:t>…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80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1777" y="53625"/>
            <a:ext cx="8956675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  <a:sym typeface="Symbol" pitchFamily="18" charset="2"/>
              </a:rPr>
              <a:t>45. Форма </a:t>
            </a:r>
            <a:r>
              <a:rPr lang="ru-RU" b="1" dirty="0">
                <a:latin typeface="+mn-lt"/>
                <a:sym typeface="Symbol" pitchFamily="18" charset="2"/>
              </a:rPr>
              <a:t>статического единственного присваивания (SSA)</a:t>
            </a:r>
            <a:r>
              <a:rPr lang="ru-RU" dirty="0">
                <a:latin typeface="+mn-lt"/>
                <a:sym typeface="Symbol" pitchFamily="18" charset="2"/>
              </a:rPr>
              <a:t> </a:t>
            </a:r>
            <a:r>
              <a:rPr lang="ru-RU" dirty="0" smtClean="0">
                <a:latin typeface="+mn-lt"/>
                <a:sym typeface="Symbol" pitchFamily="18" charset="2"/>
              </a:rPr>
              <a:t>позволяет </a:t>
            </a:r>
            <a:r>
              <a:rPr lang="ru-RU" dirty="0">
                <a:latin typeface="+mn-lt"/>
                <a:sym typeface="Symbol" pitchFamily="18" charset="2"/>
              </a:rPr>
              <a:t>в каждой точке программы объединить </a:t>
            </a:r>
            <a:r>
              <a:rPr lang="ru-RU" dirty="0" smtClean="0">
                <a:latin typeface="+mn-lt"/>
                <a:sym typeface="Symbol" pitchFamily="18" charset="2"/>
              </a:rPr>
              <a:t>1) информацию об имени </a:t>
            </a:r>
            <a:r>
              <a:rPr lang="ru-RU" dirty="0">
                <a:latin typeface="+mn-lt"/>
                <a:sym typeface="Symbol" pitchFamily="18" charset="2"/>
              </a:rPr>
              <a:t>переменной </a:t>
            </a:r>
            <a:endParaRPr lang="ru-RU" dirty="0" smtClean="0">
              <a:latin typeface="+mn-lt"/>
              <a:sym typeface="Symbol" pitchFamily="18" charset="2"/>
            </a:endParaRPr>
          </a:p>
          <a:p>
            <a:pPr>
              <a:spcBef>
                <a:spcPct val="30000"/>
              </a:spcBef>
              <a:tabLst>
                <a:tab pos="542925" algn="l"/>
              </a:tabLst>
            </a:pPr>
            <a:r>
              <a:rPr lang="ru-RU" dirty="0" smtClean="0">
                <a:latin typeface="+mn-lt"/>
                <a:sym typeface="Symbol" pitchFamily="18" charset="2"/>
              </a:rPr>
              <a:t>2) с </a:t>
            </a:r>
            <a:r>
              <a:rPr lang="ru-RU" dirty="0">
                <a:latin typeface="+mn-lt"/>
                <a:sym typeface="Symbol" pitchFamily="18" charset="2"/>
              </a:rPr>
              <a:t>информацией о текущем значении этой </a:t>
            </a:r>
            <a:r>
              <a:rPr lang="ru-RU" dirty="0" smtClean="0">
                <a:latin typeface="+mn-lt"/>
                <a:sym typeface="Symbol" pitchFamily="18" charset="2"/>
              </a:rPr>
              <a:t>переменной (</a:t>
            </a:r>
            <a:r>
              <a:rPr lang="ru-RU" dirty="0">
                <a:latin typeface="+mn-lt"/>
                <a:sym typeface="Symbol" pitchFamily="18" charset="2"/>
              </a:rPr>
              <a:t>или, что то же самое, с информацией о том, какое из </a:t>
            </a:r>
            <a:r>
              <a:rPr lang="ru-RU" dirty="0" smtClean="0">
                <a:latin typeface="+mn-lt"/>
                <a:sym typeface="Symbol" pitchFamily="18" charset="2"/>
              </a:rPr>
              <a:t>определений </a:t>
            </a:r>
            <a:r>
              <a:rPr lang="ru-RU" dirty="0">
                <a:latin typeface="+mn-lt"/>
                <a:sym typeface="Symbol" pitchFamily="18" charset="2"/>
              </a:rPr>
              <a:t>данной</a:t>
            </a:r>
            <a:r>
              <a:rPr lang="en-US" dirty="0">
                <a:latin typeface="+mn-lt"/>
                <a:sym typeface="Symbol" pitchFamily="18" charset="2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переменной определяет ее текущее </a:t>
            </a:r>
            <a:r>
              <a:rPr lang="ru-RU" dirty="0" smtClean="0">
                <a:latin typeface="+mn-lt"/>
                <a:sym typeface="Symbol" pitchFamily="18" charset="2"/>
              </a:rPr>
              <a:t>значение в </a:t>
            </a:r>
            <a:r>
              <a:rPr lang="ru-RU" dirty="0">
                <a:latin typeface="+mn-lt"/>
                <a:sym typeface="Symbol" pitchFamily="18" charset="2"/>
              </a:rPr>
              <a:t>данной точке). </a:t>
            </a:r>
            <a:endParaRPr lang="ru-RU" dirty="0" smtClean="0">
              <a:latin typeface="+mn-lt"/>
              <a:sym typeface="Symbol" pitchFamily="18" charset="2"/>
            </a:endParaRPr>
          </a:p>
          <a:p>
            <a:pPr>
              <a:spcBef>
                <a:spcPct val="30000"/>
              </a:spcBef>
              <a:tabLst>
                <a:tab pos="542925" algn="l"/>
              </a:tabLst>
            </a:pPr>
            <a:r>
              <a:rPr lang="ru-RU" sz="1200" dirty="0" smtClean="0">
                <a:latin typeface="+mn-lt"/>
                <a:sym typeface="Symbol" pitchFamily="18" charset="2"/>
              </a:rPr>
              <a:t>Хотелось </a:t>
            </a:r>
            <a:r>
              <a:rPr lang="ru-RU" sz="1200" dirty="0">
                <a:latin typeface="+mn-lt"/>
                <a:sym typeface="Symbol" pitchFamily="18" charset="2"/>
              </a:rPr>
              <a:t>бы, чтобы программа в SSA-форме удовлетворяла двум условиям: а</a:t>
            </a:r>
            <a:r>
              <a:rPr lang="ru-RU" sz="1200" dirty="0" smtClean="0">
                <a:latin typeface="+mn-lt"/>
                <a:sym typeface="Symbol" pitchFamily="18" charset="2"/>
              </a:rPr>
              <a:t>) </a:t>
            </a:r>
            <a:r>
              <a:rPr lang="ru-RU" sz="1200" dirty="0">
                <a:latin typeface="+mn-lt"/>
                <a:sym typeface="Symbol" pitchFamily="18" charset="2"/>
              </a:rPr>
              <a:t>каждое определение переменной имеет индивидуальное имя; </a:t>
            </a:r>
            <a:r>
              <a:rPr lang="ru-RU" sz="1200" dirty="0" smtClean="0">
                <a:latin typeface="+mn-lt"/>
                <a:sym typeface="Symbol" pitchFamily="18" charset="2"/>
              </a:rPr>
              <a:t>б) </a:t>
            </a:r>
            <a:r>
              <a:rPr lang="ru-RU" sz="1200" dirty="0">
                <a:latin typeface="+mn-lt"/>
                <a:sym typeface="Symbol" pitchFamily="18" charset="2"/>
              </a:rPr>
              <a:t>каждое использование переменной </a:t>
            </a:r>
            <a:r>
              <a:rPr lang="ru-RU" sz="1200" dirty="0" smtClean="0">
                <a:latin typeface="+mn-lt"/>
                <a:sym typeface="Symbol" pitchFamily="18" charset="2"/>
              </a:rPr>
              <a:t>достигало только одно определение</a:t>
            </a:r>
            <a:r>
              <a:rPr lang="ru-RU" sz="1200" dirty="0">
                <a:latin typeface="+mn-lt"/>
                <a:sym typeface="Symbol" pitchFamily="18" charset="2"/>
              </a:rPr>
              <a:t>. </a:t>
            </a:r>
            <a:r>
              <a:rPr lang="ru-RU" dirty="0">
                <a:latin typeface="+mn-lt"/>
                <a:sym typeface="Symbol" pitchFamily="18" charset="2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71777" y="2094349"/>
            <a:ext cx="6917192" cy="403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tabLst>
                <a:tab pos="542925" algn="l"/>
              </a:tabLst>
            </a:pPr>
            <a:r>
              <a:rPr lang="ru-RU" b="1" dirty="0" smtClean="0">
                <a:latin typeface="Times New Roman" pitchFamily="18" charset="0"/>
                <a:sym typeface="Symbol" pitchFamily="18" charset="2"/>
              </a:rPr>
              <a:t>46. </a:t>
            </a:r>
            <a:r>
              <a:rPr lang="ru-RU" b="1" i="1" dirty="0" smtClean="0">
                <a:latin typeface="Times New Roman" pitchFamily="18" charset="0"/>
                <a:sym typeface="Symbol" pitchFamily="18" charset="2"/>
              </a:rPr>
              <a:t></a:t>
            </a:r>
            <a:r>
              <a:rPr lang="ru-RU" b="1" i="1" dirty="0">
                <a:latin typeface="Times New Roman" pitchFamily="18" charset="0"/>
              </a:rPr>
              <a:t>-</a:t>
            </a:r>
            <a:r>
              <a:rPr lang="ru-RU" b="1" dirty="0" smtClean="0">
                <a:latin typeface="Times New Roman" pitchFamily="18" charset="0"/>
              </a:rPr>
              <a:t>функция - </a:t>
            </a:r>
            <a:r>
              <a:rPr lang="ru-RU" dirty="0" smtClean="0">
                <a:sym typeface="Symbol" pitchFamily="18" charset="2"/>
              </a:rPr>
              <a:t>«функция» объединения значений. </a:t>
            </a:r>
            <a:r>
              <a:rPr lang="ru-RU" sz="2000" i="1" dirty="0" smtClean="0">
                <a:latin typeface="Times New Roman" pitchFamily="18" charset="0"/>
                <a:sym typeface="Symbol" pitchFamily="18" charset="2"/>
              </a:rPr>
              <a:t>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dirty="0"/>
              <a:t>-функция определяет </a:t>
            </a:r>
            <a:r>
              <a:rPr lang="ru-RU" sz="2000" dirty="0">
                <a:latin typeface="Times New Roman" pitchFamily="18" charset="0"/>
              </a:rPr>
              <a:t>SSA-имя</a:t>
            </a:r>
            <a:r>
              <a:rPr lang="ru-RU" dirty="0"/>
              <a:t> для значения своего </a:t>
            </a:r>
            <a:r>
              <a:rPr lang="ru-RU" dirty="0" smtClean="0"/>
              <a:t>аргумента, соответствующего </a:t>
            </a:r>
            <a:r>
              <a:rPr lang="ru-RU" dirty="0"/>
              <a:t>ребру, по которому </a:t>
            </a:r>
            <a:r>
              <a:rPr lang="ru-RU" dirty="0" smtClean="0"/>
              <a:t>управление 	           входит </a:t>
            </a:r>
            <a:r>
              <a:rPr lang="ru-RU" dirty="0"/>
              <a:t>в блок. </a:t>
            </a:r>
            <a:r>
              <a:rPr lang="ru-RU" dirty="0" smtClean="0"/>
              <a:t>При </a:t>
            </a:r>
            <a:r>
              <a:rPr lang="ru-RU" dirty="0"/>
              <a:t>входе в базовый блок все его </a:t>
            </a:r>
            <a:r>
              <a:rPr lang="ru-RU" sz="2000" i="1" dirty="0">
                <a:latin typeface="Times New Roman" pitchFamily="18" charset="0"/>
                <a:sym typeface="Symbol" pitchFamily="18" charset="2"/>
              </a:rPr>
              <a:t></a:t>
            </a:r>
            <a:r>
              <a:rPr lang="ru-RU" dirty="0">
                <a:sym typeface="Symbol" pitchFamily="18" charset="2"/>
              </a:rPr>
              <a:t> </a:t>
            </a:r>
            <a:r>
              <a:rPr lang="ru-RU" dirty="0"/>
              <a:t>-функции выполняются </a:t>
            </a:r>
            <a:r>
              <a:rPr lang="ru-RU" dirty="0" smtClean="0"/>
              <a:t>одновременно </a:t>
            </a:r>
            <a:r>
              <a:rPr lang="ru-RU" dirty="0"/>
              <a:t>и до любого другого оператора, определяя </a:t>
            </a:r>
            <a:r>
              <a:rPr lang="ru-RU" dirty="0" smtClean="0"/>
              <a:t>целевые </a:t>
            </a:r>
            <a:r>
              <a:rPr lang="ru-RU" dirty="0">
                <a:latin typeface="+mn-lt"/>
                <a:sym typeface="Symbol" pitchFamily="18" charset="2"/>
              </a:rPr>
              <a:t>SSA-имена</a:t>
            </a:r>
            <a:r>
              <a:rPr lang="ru-RU" dirty="0">
                <a:latin typeface="+mn-lt"/>
              </a:rPr>
              <a:t>. </a:t>
            </a:r>
            <a:endParaRPr lang="ru-RU" dirty="0" smtClean="0">
              <a:latin typeface="+mn-lt"/>
            </a:endParaRPr>
          </a:p>
          <a:p>
            <a:pPr>
              <a:spcBef>
                <a:spcPct val="300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  <a:sym typeface="Symbol" pitchFamily="18" charset="2"/>
              </a:rPr>
              <a:t>47. </a:t>
            </a:r>
            <a:r>
              <a:rPr lang="ru-RU" dirty="0" smtClean="0">
                <a:latin typeface="+mn-lt"/>
                <a:sym typeface="Symbol" pitchFamily="18" charset="2"/>
              </a:rPr>
              <a:t>Построенная </a:t>
            </a:r>
            <a:r>
              <a:rPr lang="ru-RU" dirty="0">
                <a:latin typeface="+mn-lt"/>
                <a:sym typeface="Symbol" pitchFamily="18" charset="2"/>
              </a:rPr>
              <a:t>SSA-форма </a:t>
            </a:r>
            <a:r>
              <a:rPr lang="ru-RU" dirty="0" smtClean="0">
                <a:latin typeface="+mn-lt"/>
                <a:sym typeface="Symbol" pitchFamily="18" charset="2"/>
              </a:rPr>
              <a:t>называется </a:t>
            </a:r>
            <a:r>
              <a:rPr lang="ru-RU" b="1" dirty="0">
                <a:latin typeface="+mn-lt"/>
                <a:sym typeface="Symbol" pitchFamily="18" charset="2"/>
              </a:rPr>
              <a:t>максимальной </a:t>
            </a:r>
            <a:r>
              <a:rPr lang="ru-RU" b="1" dirty="0" smtClean="0">
                <a:latin typeface="+mn-lt"/>
                <a:sym typeface="Symbol" pitchFamily="18" charset="2"/>
              </a:rPr>
              <a:t>SSA-формой</a:t>
            </a:r>
            <a:r>
              <a:rPr lang="ru-RU" dirty="0">
                <a:latin typeface="+mn-lt"/>
                <a:sym typeface="Symbol" pitchFamily="18" charset="2"/>
              </a:rPr>
              <a:t>, так как</a:t>
            </a:r>
            <a:r>
              <a:rPr lang="ru-RU" dirty="0">
                <a:latin typeface="+mn-lt"/>
                <a:sym typeface="Wingdings 2" pitchFamily="18" charset="2"/>
              </a:rPr>
              <a:t> она обычно </a:t>
            </a:r>
            <a:r>
              <a:rPr lang="ru-RU" dirty="0" smtClean="0">
                <a:latin typeface="+mn-lt"/>
                <a:sym typeface="Wingdings 2" pitchFamily="18" charset="2"/>
              </a:rPr>
              <a:t>содержит </a:t>
            </a:r>
            <a:r>
              <a:rPr lang="ru-RU" dirty="0">
                <a:latin typeface="+mn-lt"/>
                <a:sym typeface="Wingdings 2" pitchFamily="18" charset="2"/>
              </a:rPr>
              <a:t>намного больше </a:t>
            </a:r>
            <a:br>
              <a:rPr lang="ru-RU" dirty="0">
                <a:latin typeface="+mn-lt"/>
                <a:sym typeface="Wingdings 2" pitchFamily="18" charset="2"/>
              </a:rPr>
            </a:br>
            <a:r>
              <a:rPr lang="ru-RU" i="1" dirty="0" smtClean="0">
                <a:latin typeface="+mn-lt"/>
                <a:sym typeface="Symbol" pitchFamily="18" charset="2"/>
              </a:rPr>
              <a:t></a:t>
            </a:r>
            <a:r>
              <a:rPr lang="ru-RU" dirty="0" smtClean="0">
                <a:latin typeface="+mn-lt"/>
                <a:sym typeface="Symbol" pitchFamily="18" charset="2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-функций, чем </a:t>
            </a:r>
            <a:r>
              <a:rPr lang="ru-RU" dirty="0" smtClean="0">
                <a:latin typeface="+mn-lt"/>
                <a:sym typeface="Symbol" pitchFamily="18" charset="2"/>
              </a:rPr>
              <a:t>необходимо (в каждой точке сбора).</a:t>
            </a:r>
          </a:p>
          <a:p>
            <a:pPr>
              <a:spcBef>
                <a:spcPct val="30000"/>
              </a:spcBef>
              <a:tabLst>
                <a:tab pos="542925" algn="l"/>
              </a:tabLst>
            </a:pPr>
            <a:r>
              <a:rPr lang="ru-RU" b="1" dirty="0">
                <a:sym typeface="Symbol" pitchFamily="18" charset="2"/>
              </a:rPr>
              <a:t>48. Частично усеченная SSA-форма </a:t>
            </a:r>
            <a:r>
              <a:rPr lang="ru-RU" dirty="0">
                <a:sym typeface="Symbol" pitchFamily="18" charset="2"/>
              </a:rPr>
              <a:t>содержит меньше </a:t>
            </a:r>
            <a:r>
              <a:rPr lang="ru-RU" i="1" dirty="0">
                <a:sym typeface="Symbol" pitchFamily="18" charset="2"/>
              </a:rPr>
              <a:t></a:t>
            </a:r>
            <a:r>
              <a:rPr lang="ru-RU" dirty="0">
                <a:sym typeface="Symbol" pitchFamily="18" charset="2"/>
              </a:rPr>
              <a:t> -функций, чем максимальная (но, к сожалению, </a:t>
            </a:r>
            <a:r>
              <a:rPr lang="ru-RU" dirty="0" smtClean="0">
                <a:sym typeface="Symbol" pitchFamily="18" charset="2"/>
              </a:rPr>
              <a:t>она </a:t>
            </a:r>
            <a:r>
              <a:rPr lang="ru-RU" dirty="0">
                <a:sym typeface="Symbol" pitchFamily="18" charset="2"/>
              </a:rPr>
              <a:t>содержит не минимально возможное количество </a:t>
            </a:r>
            <a:r>
              <a:rPr lang="ru-RU" i="1" dirty="0">
                <a:sym typeface="Symbol" pitchFamily="18" charset="2"/>
              </a:rPr>
              <a:t></a:t>
            </a:r>
            <a:r>
              <a:rPr lang="ru-RU" dirty="0">
                <a:sym typeface="Symbol" pitchFamily="18" charset="2"/>
              </a:rPr>
              <a:t> -функций). </a:t>
            </a:r>
          </a:p>
          <a:p>
            <a:pPr>
              <a:spcBef>
                <a:spcPct val="30000"/>
              </a:spcBef>
              <a:tabLst>
                <a:tab pos="542925" algn="l"/>
              </a:tabLst>
            </a:pPr>
            <a:endParaRPr lang="ru-RU" b="1" dirty="0">
              <a:latin typeface="+mn-lt"/>
              <a:cs typeface="Courier New" pitchFamily="49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1500" y="5772162"/>
            <a:ext cx="88669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ym typeface="Symbol" pitchFamily="18" charset="2"/>
              </a:rPr>
              <a:t>Чтобы не всегда вставлять </a:t>
            </a:r>
            <a:r>
              <a:rPr lang="ru-RU" sz="1600" i="1" dirty="0">
                <a:sym typeface="Symbol" pitchFamily="18" charset="2"/>
              </a:rPr>
              <a:t></a:t>
            </a:r>
            <a:r>
              <a:rPr lang="ru-RU" sz="1600" dirty="0">
                <a:sym typeface="Symbol" pitchFamily="18" charset="2"/>
              </a:rPr>
              <a:t> -функции необходимо </a:t>
            </a:r>
            <a:r>
              <a:rPr lang="ru-RU" sz="1600" b="1" dirty="0">
                <a:sym typeface="Symbol" pitchFamily="18" charset="2"/>
              </a:rPr>
              <a:t>для каждой точки сбора</a:t>
            </a:r>
            <a:r>
              <a:rPr lang="ru-RU" sz="1600" dirty="0">
                <a:sym typeface="Symbol" pitchFamily="18" charset="2"/>
              </a:rPr>
              <a:t> уметь выяснять, какие переменные нуждаются в </a:t>
            </a:r>
            <a:r>
              <a:rPr lang="ru-RU" sz="1600" i="1" dirty="0">
                <a:sym typeface="Symbol" pitchFamily="18" charset="2"/>
              </a:rPr>
              <a:t></a:t>
            </a:r>
            <a:r>
              <a:rPr lang="ru-RU" sz="1600" dirty="0">
                <a:sym typeface="Symbol" pitchFamily="18" charset="2"/>
              </a:rPr>
              <a:t> -функциях ИЛИ </a:t>
            </a:r>
            <a:r>
              <a:rPr lang="ru-RU" sz="1600" b="1" dirty="0">
                <a:sym typeface="Symbol" pitchFamily="18" charset="2"/>
              </a:rPr>
              <a:t>для каждого определения переменной </a:t>
            </a:r>
            <a:r>
              <a:rPr lang="ru-RU" sz="1600" dirty="0">
                <a:sym typeface="Symbol" pitchFamily="18" charset="2"/>
              </a:rPr>
              <a:t>уметь находить множество всех точек сбора, которые нуждаются в </a:t>
            </a:r>
            <a:r>
              <a:rPr lang="ru-RU" sz="1600" i="1" dirty="0">
                <a:sym typeface="Symbol" pitchFamily="18" charset="2"/>
              </a:rPr>
              <a:t></a:t>
            </a:r>
            <a:r>
              <a:rPr lang="ru-RU" sz="1600" dirty="0">
                <a:sym typeface="Symbol" pitchFamily="18" charset="2"/>
              </a:rPr>
              <a:t> -функциях для значения, порожденного этим определением.</a:t>
            </a:r>
            <a:endParaRPr lang="en-US" sz="16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6285738" y="2107979"/>
            <a:ext cx="2836477" cy="3672226"/>
            <a:chOff x="4816848" y="1808729"/>
            <a:chExt cx="3375375" cy="4369907"/>
          </a:xfrm>
        </p:grpSpPr>
        <p:grpSp>
          <p:nvGrpSpPr>
            <p:cNvPr id="47" name="Группа 79"/>
            <p:cNvGrpSpPr>
              <a:grpSpLocks noChangeAspect="1"/>
            </p:cNvGrpSpPr>
            <p:nvPr/>
          </p:nvGrpSpPr>
          <p:grpSpPr>
            <a:xfrm>
              <a:off x="4816848" y="1808729"/>
              <a:ext cx="3375375" cy="4369907"/>
              <a:chOff x="3896925" y="233645"/>
              <a:chExt cx="5040558" cy="6525725"/>
            </a:xfrm>
          </p:grpSpPr>
          <p:sp>
            <p:nvSpPr>
              <p:cNvPr id="49" name="Прямоугольник 114"/>
              <p:cNvSpPr/>
              <p:nvPr/>
            </p:nvSpPr>
            <p:spPr>
              <a:xfrm>
                <a:off x="5022049" y="2119209"/>
                <a:ext cx="1710189" cy="495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grpSp>
            <p:nvGrpSpPr>
              <p:cNvPr id="50" name="Группа 30"/>
              <p:cNvGrpSpPr/>
              <p:nvPr/>
            </p:nvGrpSpPr>
            <p:grpSpPr>
              <a:xfrm>
                <a:off x="5067054" y="4009419"/>
                <a:ext cx="1755196" cy="495055"/>
                <a:chOff x="4572001" y="373306"/>
                <a:chExt cx="1755196" cy="495055"/>
              </a:xfrm>
            </p:grpSpPr>
            <p:sp>
              <p:nvSpPr>
                <p:cNvPr id="81" name="Прямоугольник 112"/>
                <p:cNvSpPr/>
                <p:nvPr/>
              </p:nvSpPr>
              <p:spPr>
                <a:xfrm>
                  <a:off x="4572001" y="373306"/>
                  <a:ext cx="1710189" cy="49505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4617007" y="422956"/>
                  <a:ext cx="1710190" cy="4024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4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 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*,</a:t>
                  </a:r>
                  <a:r>
                    <a:rPr lang="en-US" sz="900" b="1" dirty="0" err="1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a,c</a:t>
                  </a:r>
                  <a:endParaRPr lang="ru-RU" sz="9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sp>
            <p:nvSpPr>
              <p:cNvPr id="51" name="Прямоугольник 82"/>
              <p:cNvSpPr/>
              <p:nvPr/>
            </p:nvSpPr>
            <p:spPr>
              <a:xfrm>
                <a:off x="6102170" y="3064314"/>
                <a:ext cx="1710189" cy="495055"/>
              </a:xfrm>
              <a:prstGeom prst="rect">
                <a:avLst/>
              </a:prstGeom>
              <a:solidFill>
                <a:srgbClr val="FF66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grpSp>
            <p:nvGrpSpPr>
              <p:cNvPr id="52" name="Группа 23"/>
              <p:cNvGrpSpPr/>
              <p:nvPr/>
            </p:nvGrpSpPr>
            <p:grpSpPr>
              <a:xfrm>
                <a:off x="4977045" y="233645"/>
                <a:ext cx="1710189" cy="495055"/>
                <a:chOff x="4572001" y="373306"/>
                <a:chExt cx="1710189" cy="495055"/>
              </a:xfrm>
            </p:grpSpPr>
            <p:sp>
              <p:nvSpPr>
                <p:cNvPr id="79" name="Прямоугольник 110"/>
                <p:cNvSpPr/>
                <p:nvPr/>
              </p:nvSpPr>
              <p:spPr>
                <a:xfrm>
                  <a:off x="4572001" y="373306"/>
                  <a:ext cx="1710189" cy="49505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605754" y="436165"/>
                  <a:ext cx="1642684" cy="4024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0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 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-,</a:t>
                  </a:r>
                  <a:r>
                    <a:rPr lang="en-US" sz="900" b="1" dirty="0" err="1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a,b</a:t>
                  </a:r>
                  <a:endParaRPr lang="ru-RU" sz="9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53" name="Группа 24"/>
              <p:cNvGrpSpPr/>
              <p:nvPr/>
            </p:nvGrpSpPr>
            <p:grpSpPr>
              <a:xfrm>
                <a:off x="3896925" y="1174104"/>
                <a:ext cx="1710189" cy="495055"/>
                <a:chOff x="4572001" y="373306"/>
                <a:chExt cx="1710189" cy="495055"/>
              </a:xfrm>
            </p:grpSpPr>
            <p:sp>
              <p:nvSpPr>
                <p:cNvPr id="77" name="Прямоугольник 25"/>
                <p:cNvSpPr/>
                <p:nvPr/>
              </p:nvSpPr>
              <p:spPr>
                <a:xfrm>
                  <a:off x="4572001" y="373306"/>
                  <a:ext cx="1710189" cy="49505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4639510" y="436165"/>
                  <a:ext cx="1575175" cy="4024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1 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-,</a:t>
                  </a:r>
                  <a:r>
                    <a:rPr lang="en-US" sz="900" b="1" dirty="0" err="1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a,c</a:t>
                  </a:r>
                  <a:endParaRPr lang="ru-RU" sz="9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sp>
            <p:nvSpPr>
              <p:cNvPr id="54" name="Прямоугольник 85"/>
              <p:cNvSpPr/>
              <p:nvPr/>
            </p:nvSpPr>
            <p:spPr>
              <a:xfrm>
                <a:off x="6102170" y="1174104"/>
                <a:ext cx="1710189" cy="495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cxnSp>
            <p:nvCxnSpPr>
              <p:cNvPr id="55" name="Прямая со стрелкой 86"/>
              <p:cNvCxnSpPr>
                <a:stCxn id="79" idx="2"/>
              </p:cNvCxnSpPr>
              <p:nvPr/>
            </p:nvCxnSpPr>
            <p:spPr>
              <a:xfrm flipH="1">
                <a:off x="4752020" y="728700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 стрелкой 87"/>
              <p:cNvCxnSpPr/>
              <p:nvPr/>
            </p:nvCxnSpPr>
            <p:spPr>
              <a:xfrm>
                <a:off x="5832139" y="724054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Прямоугольник 88"/>
              <p:cNvSpPr/>
              <p:nvPr/>
            </p:nvSpPr>
            <p:spPr>
              <a:xfrm>
                <a:off x="7182290" y="2119209"/>
                <a:ext cx="1710189" cy="495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cxnSp>
            <p:nvCxnSpPr>
              <p:cNvPr id="58" name="Прямая со стрелкой 89"/>
              <p:cNvCxnSpPr/>
              <p:nvPr/>
            </p:nvCxnSpPr>
            <p:spPr>
              <a:xfrm flipH="1">
                <a:off x="5877145" y="1673805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 стрелкой 90"/>
              <p:cNvCxnSpPr/>
              <p:nvPr/>
            </p:nvCxnSpPr>
            <p:spPr>
              <a:xfrm>
                <a:off x="6957264" y="1669159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 стрелкой 91"/>
              <p:cNvCxnSpPr/>
              <p:nvPr/>
            </p:nvCxnSpPr>
            <p:spPr>
              <a:xfrm flipH="1">
                <a:off x="6957264" y="2614264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 стрелкой 92"/>
              <p:cNvCxnSpPr/>
              <p:nvPr/>
            </p:nvCxnSpPr>
            <p:spPr>
              <a:xfrm>
                <a:off x="5922149" y="2618910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Прямоугольник 93"/>
              <p:cNvSpPr/>
              <p:nvPr/>
            </p:nvSpPr>
            <p:spPr>
              <a:xfrm>
                <a:off x="7227294" y="4009419"/>
                <a:ext cx="1710189" cy="495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cxnSp>
            <p:nvCxnSpPr>
              <p:cNvPr id="63" name="Прямая со стрелкой 94"/>
              <p:cNvCxnSpPr/>
              <p:nvPr/>
            </p:nvCxnSpPr>
            <p:spPr>
              <a:xfrm flipH="1">
                <a:off x="5922149" y="3564015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 стрелкой 95"/>
              <p:cNvCxnSpPr/>
              <p:nvPr/>
            </p:nvCxnSpPr>
            <p:spPr>
              <a:xfrm>
                <a:off x="7002268" y="3559369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 стрелкой 96"/>
              <p:cNvCxnSpPr/>
              <p:nvPr/>
            </p:nvCxnSpPr>
            <p:spPr>
              <a:xfrm flipH="1">
                <a:off x="7002268" y="4504474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 стрелкой 97"/>
              <p:cNvCxnSpPr/>
              <p:nvPr/>
            </p:nvCxnSpPr>
            <p:spPr>
              <a:xfrm>
                <a:off x="5967153" y="4509120"/>
                <a:ext cx="1080120" cy="44540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 стрелкой 98"/>
              <p:cNvCxnSpPr>
                <a:stCxn id="75" idx="2"/>
                <a:endCxn id="73" idx="0"/>
              </p:cNvCxnSpPr>
              <p:nvPr/>
            </p:nvCxnSpPr>
            <p:spPr>
              <a:xfrm flipH="1">
                <a:off x="5944653" y="5724255"/>
                <a:ext cx="1080120" cy="26538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99"/>
              <p:cNvCxnSpPr/>
              <p:nvPr/>
            </p:nvCxnSpPr>
            <p:spPr>
              <a:xfrm flipH="1">
                <a:off x="4752019" y="1669159"/>
                <a:ext cx="1" cy="373541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 стрелкой 100"/>
              <p:cNvCxnSpPr>
                <a:endCxn id="73" idx="0"/>
              </p:cNvCxnSpPr>
              <p:nvPr/>
            </p:nvCxnSpPr>
            <p:spPr>
              <a:xfrm>
                <a:off x="4752019" y="5404574"/>
                <a:ext cx="1192634" cy="58506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6012161" y="3113966"/>
                <a:ext cx="1935215" cy="402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 smtClean="0">
                    <a:latin typeface="Courier New" pitchFamily="49" charset="0"/>
                    <a:cs typeface="Courier New" pitchFamily="49" charset="0"/>
                  </a:rPr>
                  <a:t>x</a:t>
                </a:r>
                <a:r>
                  <a:rPr lang="en-US" sz="900" b="1" baseline="-25000" dirty="0" smtClean="0">
                    <a:latin typeface="Courier New" pitchFamily="49" charset="0"/>
                    <a:cs typeface="Courier New" pitchFamily="49" charset="0"/>
                  </a:rPr>
                  <a:t>3</a:t>
                </a:r>
                <a:r>
                  <a:rPr lang="en-US" sz="900" b="1" dirty="0" smtClean="0">
                    <a:latin typeface="Courier New" pitchFamily="49" charset="0"/>
                    <a:cs typeface="Courier New" pitchFamily="49" charset="0"/>
                    <a:sym typeface="Symbol"/>
                  </a:rPr>
                  <a:t> (</a:t>
                </a:r>
                <a:r>
                  <a:rPr lang="en-US" sz="900" b="1" dirty="0" smtClean="0">
                    <a:latin typeface="Courier New" pitchFamily="49" charset="0"/>
                    <a:cs typeface="Courier New" pitchFamily="49" charset="0"/>
                  </a:rPr>
                  <a:t>x</a:t>
                </a:r>
                <a:r>
                  <a:rPr lang="ru-RU" sz="900" b="1" baseline="-25000" dirty="0" smtClean="0">
                    <a:latin typeface="Courier New" pitchFamily="49" charset="0"/>
                    <a:cs typeface="Courier New" pitchFamily="49" charset="0"/>
                  </a:rPr>
                  <a:t>0</a:t>
                </a:r>
                <a:r>
                  <a:rPr lang="en-US" sz="900" b="1" dirty="0" smtClean="0">
                    <a:latin typeface="Courier New" pitchFamily="49" charset="0"/>
                    <a:cs typeface="Courier New" pitchFamily="49" charset="0"/>
                  </a:rPr>
                  <a:t>,x</a:t>
                </a:r>
                <a:r>
                  <a:rPr lang="ru-RU" sz="900" b="1" baseline="-25000" dirty="0" smtClean="0">
                    <a:latin typeface="Courier New" pitchFamily="49" charset="0"/>
                    <a:cs typeface="Courier New" pitchFamily="49" charset="0"/>
                  </a:rPr>
                  <a:t>2</a:t>
                </a:r>
                <a:r>
                  <a:rPr lang="en-US" sz="900" b="1" dirty="0" smtClean="0">
                    <a:latin typeface="Courier New" pitchFamily="49" charset="0"/>
                    <a:cs typeface="Courier New" pitchFamily="49" charset="0"/>
                    <a:sym typeface="Symbol"/>
                  </a:rPr>
                  <a:t>)</a:t>
                </a:r>
                <a:endParaRPr lang="ru-RU" sz="900" dirty="0"/>
              </a:p>
            </p:txBody>
          </p:sp>
          <p:grpSp>
            <p:nvGrpSpPr>
              <p:cNvPr id="71" name="Группа 45"/>
              <p:cNvGrpSpPr/>
              <p:nvPr/>
            </p:nvGrpSpPr>
            <p:grpSpPr>
              <a:xfrm>
                <a:off x="6057165" y="4954524"/>
                <a:ext cx="1935215" cy="769731"/>
                <a:chOff x="6057165" y="4954524"/>
                <a:chExt cx="1935215" cy="769731"/>
              </a:xfrm>
            </p:grpSpPr>
            <p:sp>
              <p:nvSpPr>
                <p:cNvPr id="75" name="Прямоугольник 106"/>
                <p:cNvSpPr/>
                <p:nvPr/>
              </p:nvSpPr>
              <p:spPr>
                <a:xfrm>
                  <a:off x="6057165" y="4954524"/>
                  <a:ext cx="1935215" cy="769731"/>
                </a:xfrm>
                <a:prstGeom prst="rect">
                  <a:avLst/>
                </a:prstGeom>
                <a:solidFill>
                  <a:srgbClr val="FF66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6135924" y="5016224"/>
                  <a:ext cx="1777698" cy="6438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5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(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4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,x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3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)</a:t>
                  </a:r>
                  <a:endParaRPr lang="ru-RU" sz="900" dirty="0" smtClean="0"/>
                </a:p>
                <a:p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u 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*,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5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,b</a:t>
                  </a:r>
                  <a:endParaRPr lang="ru-RU" sz="9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72" name="Группа 47"/>
              <p:cNvGrpSpPr/>
              <p:nvPr/>
            </p:nvGrpSpPr>
            <p:grpSpPr>
              <a:xfrm>
                <a:off x="4977045" y="5989639"/>
                <a:ext cx="1935215" cy="769731"/>
                <a:chOff x="6057165" y="4954524"/>
                <a:chExt cx="1935215" cy="769731"/>
              </a:xfrm>
            </p:grpSpPr>
            <p:sp>
              <p:nvSpPr>
                <p:cNvPr id="73" name="Прямоугольник 104"/>
                <p:cNvSpPr/>
                <p:nvPr/>
              </p:nvSpPr>
              <p:spPr>
                <a:xfrm>
                  <a:off x="6057165" y="4954524"/>
                  <a:ext cx="1935215" cy="769731"/>
                </a:xfrm>
                <a:prstGeom prst="rect">
                  <a:avLst/>
                </a:prstGeom>
                <a:solidFill>
                  <a:srgbClr val="FF66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6135924" y="5016224"/>
                  <a:ext cx="1777698" cy="6438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6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(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1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,x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5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)</a:t>
                  </a:r>
                  <a:endParaRPr lang="ru-RU" sz="900" dirty="0" smtClean="0"/>
                </a:p>
                <a:p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v 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  <a:sym typeface="Symbol"/>
                    </a:rPr>
                    <a:t> +,a,</a:t>
                  </a:r>
                  <a:r>
                    <a:rPr lang="en-US" sz="900" b="1" dirty="0" smtClean="0">
                      <a:latin typeface="Courier New" pitchFamily="49" charset="0"/>
                      <a:cs typeface="Courier New" pitchFamily="49" charset="0"/>
                    </a:rPr>
                    <a:t>x</a:t>
                  </a:r>
                  <a:r>
                    <a:rPr lang="en-US" sz="900" b="1" baseline="-25000" dirty="0" smtClean="0">
                      <a:latin typeface="Courier New" pitchFamily="49" charset="0"/>
                      <a:cs typeface="Courier New" pitchFamily="49" charset="0"/>
                    </a:rPr>
                    <a:t>6</a:t>
                  </a:r>
                  <a:endParaRPr lang="ru-RU" sz="9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7050774" y="3106334"/>
              <a:ext cx="1077408" cy="269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Courier New" pitchFamily="49" charset="0"/>
                  <a:cs typeface="Courier New" pitchFamily="49" charset="0"/>
                </a:rPr>
                <a:t>x</a:t>
              </a:r>
              <a:r>
                <a:rPr lang="en-US" sz="9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9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900" b="1" dirty="0" smtClean="0">
                  <a:latin typeface="Courier New" pitchFamily="49" charset="0"/>
                  <a:cs typeface="Courier New" pitchFamily="49" charset="0"/>
                  <a:sym typeface="Symbol"/>
                </a:rPr>
                <a:t> +,</a:t>
              </a:r>
              <a:r>
                <a:rPr lang="en-US" sz="900" b="1" dirty="0" err="1" smtClean="0">
                  <a:latin typeface="Courier New" pitchFamily="49" charset="0"/>
                  <a:cs typeface="Courier New" pitchFamily="49" charset="0"/>
                  <a:sym typeface="Symbol"/>
                </a:rPr>
                <a:t>a,b</a:t>
              </a:r>
              <a:endParaRPr lang="ru-RU" sz="9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293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9B15-ADF3-465B-B231-4E729724A9B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45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9B15-ADF3-465B-B231-4E729724A9B5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450" y="-81390"/>
            <a:ext cx="903605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400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</a:rPr>
              <a:t>49. Натуральный (</a:t>
            </a:r>
            <a:r>
              <a:rPr lang="ru-RU" dirty="0" smtClean="0">
                <a:latin typeface="+mn-lt"/>
              </a:rPr>
              <a:t>или</a:t>
            </a:r>
            <a:r>
              <a:rPr lang="ru-RU" b="1" dirty="0" smtClean="0">
                <a:latin typeface="+mn-lt"/>
              </a:rPr>
              <a:t> естественный) цикл </a:t>
            </a:r>
            <a:r>
              <a:rPr lang="ru-RU" dirty="0" smtClean="0">
                <a:latin typeface="+mn-lt"/>
              </a:rPr>
              <a:t>- цикл со следующими свойствами: 	1) цикл имеет единственный входной узел, называемый его </a:t>
            </a:r>
            <a:r>
              <a:rPr lang="ru-RU" b="1" dirty="0" smtClean="0">
                <a:latin typeface="+mn-lt"/>
              </a:rPr>
              <a:t>заголовком</a:t>
            </a:r>
            <a:r>
              <a:rPr lang="ru-RU" dirty="0" smtClean="0">
                <a:latin typeface="+mn-lt"/>
              </a:rPr>
              <a:t>,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	2) существует обратное ребро, ведущее в заголовок цикла</a:t>
            </a:r>
          </a:p>
          <a:p>
            <a:pPr>
              <a:spcBef>
                <a:spcPct val="300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</a:rPr>
              <a:t>Натуральный цикл обратного ребра</a:t>
            </a:r>
            <a:r>
              <a:rPr lang="ru-RU" i="1" dirty="0" smtClean="0">
                <a:latin typeface="+mn-lt"/>
              </a:rPr>
              <a:t> </a:t>
            </a:r>
            <a:r>
              <a:rPr lang="ru-RU" dirty="0" smtClean="0">
                <a:latin typeface="+mn-lt"/>
                <a:sym typeface="Symbol"/>
              </a:rPr>
              <a:t></a:t>
            </a:r>
            <a:r>
              <a:rPr lang="en-US" i="1" dirty="0" smtClean="0">
                <a:latin typeface="+mn-lt"/>
              </a:rPr>
              <a:t>B</a:t>
            </a:r>
            <a:r>
              <a:rPr lang="en-US" i="1" baseline="-25000" dirty="0" smtClean="0">
                <a:latin typeface="+mn-lt"/>
              </a:rPr>
              <a:t>i</a:t>
            </a:r>
            <a:r>
              <a:rPr lang="en-US" i="1" dirty="0" smtClean="0">
                <a:latin typeface="+mn-lt"/>
              </a:rPr>
              <a:t>, B</a:t>
            </a:r>
            <a:r>
              <a:rPr lang="en-US" i="1" baseline="-25000" dirty="0" smtClean="0">
                <a:latin typeface="+mn-lt"/>
              </a:rPr>
              <a:t>k</a:t>
            </a:r>
            <a:r>
              <a:rPr lang="ru-RU" dirty="0" smtClean="0">
                <a:latin typeface="+mn-lt"/>
                <a:sym typeface="Symbol"/>
              </a:rPr>
              <a:t> </a:t>
            </a:r>
            <a:r>
              <a:rPr lang="ru-RU" dirty="0" smtClean="0">
                <a:latin typeface="+mn-lt"/>
              </a:rPr>
              <a:t>составляют узел </a:t>
            </a:r>
            <a:r>
              <a:rPr lang="en-US" i="1" dirty="0" err="1" smtClean="0">
                <a:latin typeface="+mn-lt"/>
              </a:rPr>
              <a:t>B</a:t>
            </a:r>
            <a:r>
              <a:rPr lang="en-US" i="1" baseline="-25000" dirty="0" err="1" smtClean="0">
                <a:latin typeface="+mn-lt"/>
              </a:rPr>
              <a:t>k</a:t>
            </a:r>
            <a:r>
              <a:rPr lang="ru-RU" dirty="0" smtClean="0">
                <a:latin typeface="+mn-lt"/>
              </a:rPr>
              <a:t> (заголовок цикла) и все узлы ГПУ, из которых можно достичь узла </a:t>
            </a:r>
            <a:r>
              <a:rPr lang="en-US" i="1" dirty="0" smtClean="0">
                <a:latin typeface="+mn-lt"/>
              </a:rPr>
              <a:t>B</a:t>
            </a:r>
            <a:r>
              <a:rPr lang="en-US" i="1" baseline="-25000" dirty="0" smtClean="0">
                <a:latin typeface="+mn-lt"/>
              </a:rPr>
              <a:t>i</a:t>
            </a:r>
            <a:r>
              <a:rPr lang="ru-RU" dirty="0" smtClean="0">
                <a:latin typeface="+mn-lt"/>
              </a:rPr>
              <a:t>, не проходя через узел </a:t>
            </a:r>
            <a:r>
              <a:rPr lang="en-US" i="1" dirty="0" err="1" smtClean="0">
                <a:latin typeface="+mn-lt"/>
              </a:rPr>
              <a:t>B</a:t>
            </a:r>
            <a:r>
              <a:rPr lang="en-US" i="1" baseline="-25000" dirty="0" err="1" smtClean="0">
                <a:latin typeface="+mn-lt"/>
              </a:rPr>
              <a:t>k</a:t>
            </a:r>
            <a:r>
              <a:rPr lang="ru-RU" dirty="0" smtClean="0">
                <a:latin typeface="+mn-lt"/>
              </a:rPr>
              <a:t>.(эти узлы составляют </a:t>
            </a:r>
            <a:r>
              <a:rPr lang="ru-RU" b="1" dirty="0" smtClean="0">
                <a:latin typeface="+mn-lt"/>
              </a:rPr>
              <a:t>тело цикла</a:t>
            </a:r>
            <a:r>
              <a:rPr lang="ru-RU" dirty="0" smtClean="0">
                <a:latin typeface="+mn-lt"/>
              </a:rPr>
              <a:t>).</a:t>
            </a:r>
          </a:p>
          <a:p>
            <a:pPr>
              <a:spcBef>
                <a:spcPct val="30000"/>
              </a:spcBef>
              <a:tabLst>
                <a:tab pos="542925" algn="l"/>
              </a:tabLst>
            </a:pPr>
            <a:endParaRPr lang="ru-RU" dirty="0" smtClean="0">
              <a:latin typeface="+mn-lt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6449" y="1673805"/>
            <a:ext cx="8946041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  <a:sym typeface="Wingdings 2" pitchFamily="18" charset="2"/>
              </a:rPr>
              <a:t>50. </a:t>
            </a:r>
            <a:r>
              <a:rPr lang="ru-RU" dirty="0" smtClean="0">
                <a:latin typeface="+mn-lt"/>
                <a:sym typeface="Wingdings 2" pitchFamily="18" charset="2"/>
              </a:rPr>
              <a:t>Инструкция </a:t>
            </a:r>
            <a:r>
              <a:rPr lang="ru-RU" b="1" dirty="0" smtClean="0">
                <a:latin typeface="+mn-lt"/>
                <a:cs typeface="Times New Roman" pitchFamily="18" charset="0"/>
                <a:sym typeface="Wingdings 2" pitchFamily="18" charset="2"/>
              </a:rPr>
              <a:t>инвариантна относительно цикла</a:t>
            </a:r>
            <a:r>
              <a:rPr lang="ru-RU" dirty="0" smtClean="0">
                <a:latin typeface="+mn-lt"/>
                <a:sym typeface="Wingdings 2" pitchFamily="18" charset="2"/>
              </a:rPr>
              <a:t>, если она удовлетворяет одному из следующих условий: 1) </a:t>
            </a:r>
            <a:r>
              <a:rPr lang="ru-RU" altLang="ru-RU" dirty="0" smtClean="0">
                <a:latin typeface="+mn-lt"/>
                <a:sym typeface="Wingdings 2" pitchFamily="18" charset="2"/>
              </a:rPr>
              <a:t>ее операнды – константы, 2) все определения операндов, достигающие инструкции, находятся вне цикла, 3) внутри цикла имеется в точности одно определение операнда, но оно само инвариантно относительно цикла.</a:t>
            </a:r>
          </a:p>
          <a:p>
            <a:pPr>
              <a:spcBef>
                <a:spcPts val="6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  <a:sym typeface="Wingdings 2" pitchFamily="18" charset="2"/>
              </a:rPr>
              <a:t>51. Бесполезный код – см. 26-27.</a:t>
            </a:r>
          </a:p>
          <a:p>
            <a:pPr>
              <a:spcBef>
                <a:spcPts val="600"/>
              </a:spcBef>
              <a:tabLst>
                <a:tab pos="542925" algn="l"/>
              </a:tabLst>
            </a:pPr>
            <a:r>
              <a:rPr lang="ru-RU" b="1" dirty="0" smtClean="0">
                <a:latin typeface="+mn-lt"/>
                <a:sym typeface="Wingdings 2" pitchFamily="18" charset="2"/>
              </a:rPr>
              <a:t>53. </a:t>
            </a:r>
            <a:r>
              <a:rPr lang="ru-RU" b="1" dirty="0"/>
              <a:t>Машинно-независимая </a:t>
            </a:r>
            <a:r>
              <a:rPr lang="ru-RU" b="1" dirty="0" smtClean="0"/>
              <a:t>оптимизация: </a:t>
            </a:r>
            <a:r>
              <a:rPr lang="ru-RU" dirty="0" smtClean="0"/>
              <a:t>1) </a:t>
            </a:r>
            <a:r>
              <a:rPr lang="ru-RU" dirty="0" smtClean="0">
                <a:sym typeface="Symbol" pitchFamily="18" charset="2"/>
              </a:rPr>
              <a:t>простые </a:t>
            </a:r>
            <a:r>
              <a:rPr lang="ru-RU" dirty="0">
                <a:sym typeface="Symbol" pitchFamily="18" charset="2"/>
              </a:rPr>
              <a:t>оптимизации: </a:t>
            </a:r>
            <a:r>
              <a:rPr lang="ru-RU" dirty="0" smtClean="0">
                <a:sym typeface="Symbol" pitchFamily="18" charset="2"/>
              </a:rPr>
              <a:t>сворачивание </a:t>
            </a:r>
            <a:r>
              <a:rPr lang="ru-RU" dirty="0">
                <a:sym typeface="Symbol" pitchFamily="18" charset="2"/>
              </a:rPr>
              <a:t>констант, </a:t>
            </a:r>
            <a:r>
              <a:rPr lang="ru-RU" dirty="0" smtClean="0">
                <a:sym typeface="Symbol" pitchFamily="18" charset="2"/>
              </a:rPr>
              <a:t>алгебраические </a:t>
            </a:r>
            <a:r>
              <a:rPr lang="ru-RU" dirty="0">
                <a:sym typeface="Symbol" pitchFamily="18" charset="2"/>
              </a:rPr>
              <a:t>упрощения и </a:t>
            </a:r>
            <a:r>
              <a:rPr lang="ru-RU" dirty="0" smtClean="0">
                <a:sym typeface="Symbol" pitchFamily="18" charset="2"/>
              </a:rPr>
              <a:t>перегруппировка</a:t>
            </a:r>
            <a:r>
              <a:rPr lang="ru-RU" dirty="0">
                <a:sym typeface="Symbol" pitchFamily="18" charset="2"/>
              </a:rPr>
              <a:t>, </a:t>
            </a:r>
            <a:r>
              <a:rPr lang="ru-RU" dirty="0" smtClean="0">
                <a:sym typeface="Symbol" pitchFamily="18" charset="2"/>
              </a:rPr>
              <a:t>распространение копий; 2) </a:t>
            </a:r>
            <a:r>
              <a:rPr lang="ru-RU" dirty="0" smtClean="0">
                <a:latin typeface="+mn-lt"/>
                <a:sym typeface="Wingdings 2" pitchFamily="18" charset="2"/>
              </a:rPr>
              <a:t>оптимизация циклов; 3) исключение </a:t>
            </a:r>
            <a:r>
              <a:rPr lang="ru-RU" dirty="0">
                <a:latin typeface="+mn-lt"/>
                <a:sym typeface="Wingdings 2" pitchFamily="18" charset="2"/>
              </a:rPr>
              <a:t>бесполезного </a:t>
            </a:r>
            <a:r>
              <a:rPr lang="ru-RU" dirty="0" smtClean="0">
                <a:latin typeface="+mn-lt"/>
                <a:sym typeface="Wingdings 2" pitchFamily="18" charset="2"/>
              </a:rPr>
              <a:t>кода; 4) оптимизация </a:t>
            </a:r>
            <a:r>
              <a:rPr lang="ru-RU" dirty="0">
                <a:latin typeface="+mn-lt"/>
                <a:sym typeface="Wingdings 2" pitchFamily="18" charset="2"/>
              </a:rPr>
              <a:t>потока </a:t>
            </a:r>
            <a:r>
              <a:rPr lang="ru-RU" dirty="0" smtClean="0">
                <a:latin typeface="+mn-lt"/>
                <a:sym typeface="Wingdings 2" pitchFamily="18" charset="2"/>
              </a:rPr>
              <a:t>управления.</a:t>
            </a:r>
          </a:p>
          <a:p>
            <a:pPr>
              <a:spcBef>
                <a:spcPts val="600"/>
              </a:spcBef>
              <a:tabLst>
                <a:tab pos="542925" algn="l"/>
              </a:tabLst>
            </a:pPr>
            <a:r>
              <a:rPr lang="ru-RU" b="1" dirty="0" smtClean="0"/>
              <a:t>Машинно-ориентированная </a:t>
            </a:r>
            <a:r>
              <a:rPr lang="ru-RU" b="1" dirty="0"/>
              <a:t>оптимизация</a:t>
            </a:r>
            <a:r>
              <a:rPr lang="ru-RU" b="1" dirty="0" smtClean="0"/>
              <a:t>: </a:t>
            </a:r>
            <a:r>
              <a:rPr lang="ru-RU" dirty="0" smtClean="0"/>
              <a:t>генерация кода: 1) выбор команд, 2)распределение регистров, 3) планирование кода</a:t>
            </a:r>
            <a:r>
              <a:rPr lang="ru-RU" dirty="0"/>
              <a:t>. </a:t>
            </a:r>
            <a:endParaRPr lang="ru-RU" dirty="0" smtClean="0"/>
          </a:p>
          <a:p>
            <a:pPr>
              <a:spcBef>
                <a:spcPts val="600"/>
              </a:spcBef>
              <a:tabLst>
                <a:tab pos="542925" algn="l"/>
              </a:tabLst>
            </a:pPr>
            <a:r>
              <a:rPr lang="ru-RU" dirty="0" smtClean="0"/>
              <a:t>-Входной поток: промежуточное </a:t>
            </a:r>
            <a:r>
              <a:rPr lang="ru-RU" dirty="0"/>
              <a:t>представление исходной программы (последовательность трехадресных инструкций) </a:t>
            </a:r>
            <a:r>
              <a:rPr lang="ru-RU" dirty="0" smtClean="0"/>
              <a:t>+ </a:t>
            </a:r>
            <a:r>
              <a:rPr lang="ru-RU" dirty="0"/>
              <a:t>таблица </a:t>
            </a:r>
            <a:r>
              <a:rPr lang="ru-RU" dirty="0" smtClean="0"/>
              <a:t>символов.</a:t>
            </a:r>
          </a:p>
          <a:p>
            <a:pPr>
              <a:spcBef>
                <a:spcPts val="600"/>
              </a:spcBef>
              <a:tabLst>
                <a:tab pos="542925" algn="l"/>
              </a:tabLst>
            </a:pPr>
            <a:r>
              <a:rPr lang="ru-RU" dirty="0" smtClean="0"/>
              <a:t>-Выходной поток: </a:t>
            </a:r>
            <a:r>
              <a:rPr lang="ru-RU" dirty="0"/>
              <a:t>объектный код (последовательность команд целевого </a:t>
            </a:r>
            <a:r>
              <a:rPr lang="ru-RU" dirty="0" smtClean="0"/>
              <a:t>процессора.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65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94" y="8620"/>
            <a:ext cx="904600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n-lt"/>
                <a:sym typeface="Symbol" pitchFamily="18" charset="2"/>
              </a:rPr>
              <a:t>52. Оптимизация </a:t>
            </a:r>
            <a:r>
              <a:rPr lang="ru-RU" b="1" dirty="0">
                <a:latin typeface="+mn-lt"/>
                <a:sym typeface="Symbol" pitchFamily="18" charset="2"/>
              </a:rPr>
              <a:t>потока </a:t>
            </a:r>
            <a:r>
              <a:rPr lang="ru-RU" b="1" dirty="0" smtClean="0">
                <a:latin typeface="+mn-lt"/>
                <a:sym typeface="Symbol" pitchFamily="18" charset="2"/>
              </a:rPr>
              <a:t>управления</a:t>
            </a:r>
            <a:r>
              <a:rPr lang="ru-RU" dirty="0" smtClean="0">
                <a:latin typeface="+mn-lt"/>
                <a:sym typeface="Symbol" pitchFamily="18" charset="2"/>
              </a:rPr>
              <a:t>: </a:t>
            </a:r>
            <a:r>
              <a:rPr lang="ru-RU" b="1" dirty="0" smtClean="0">
                <a:latin typeface="+mn-lt"/>
                <a:sym typeface="Symbol" pitchFamily="18" charset="2"/>
              </a:rPr>
              <a:t> </a:t>
            </a:r>
            <a:r>
              <a:rPr lang="ru-RU" dirty="0">
                <a:latin typeface="+mn-lt"/>
                <a:sym typeface="Symbol" pitchFamily="18" charset="2"/>
              </a:rPr>
              <a:t>н</a:t>
            </a:r>
            <a:r>
              <a:rPr lang="ru-RU" dirty="0" smtClean="0">
                <a:latin typeface="+mn-lt"/>
              </a:rPr>
              <a:t>екоторые </a:t>
            </a:r>
            <a:r>
              <a:rPr lang="ru-RU" dirty="0">
                <a:latin typeface="+mn-lt"/>
              </a:rPr>
              <a:t>оптимизации могут иметь побочный эффект, изменяющий форму ГПУ, добавляя в него бесполезные блоки и дуги. Если компилятор содержит такие оптимизации, он должен также содержать проход, упрощающий ГПУ, исключая бесполезный поток управления. </a:t>
            </a:r>
            <a:r>
              <a:rPr lang="ru-RU" dirty="0" smtClean="0">
                <a:latin typeface="+mn-lt"/>
              </a:rPr>
              <a:t>Функция </a:t>
            </a:r>
            <a:r>
              <a:rPr lang="ru-RU" b="1" dirty="0" err="1" smtClean="0">
                <a:latin typeface="+mn-lt"/>
              </a:rPr>
              <a:t>Clean</a:t>
            </a:r>
            <a:r>
              <a:rPr lang="ru-RU" b="1" dirty="0" smtClean="0">
                <a:latin typeface="+mn-lt"/>
              </a:rPr>
              <a:t>()</a:t>
            </a: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обрабатывает непосредственно ГПУ оптимизируемой процедуры, упрощая </a:t>
            </a:r>
            <a:r>
              <a:rPr lang="ru-RU" dirty="0" smtClean="0">
                <a:latin typeface="+mn-lt"/>
              </a:rPr>
              <a:t>его</a:t>
            </a:r>
            <a:r>
              <a:rPr lang="ru-RU" dirty="0">
                <a:latin typeface="+mn-lt"/>
              </a:rPr>
              <a:t>: </a:t>
            </a:r>
            <a:endParaRPr lang="ru-RU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1) свернуть </a:t>
            </a:r>
            <a:r>
              <a:rPr lang="ru-RU" b="1" dirty="0">
                <a:latin typeface="+mn-lt"/>
              </a:rPr>
              <a:t>избыточную ветвь</a:t>
            </a:r>
            <a:r>
              <a:rPr lang="ru-RU" dirty="0">
                <a:latin typeface="+mn-lt"/>
              </a:rPr>
              <a:t>: </a:t>
            </a:r>
            <a:r>
              <a:rPr lang="ru-RU" dirty="0" smtClean="0">
                <a:latin typeface="+mn-lt"/>
              </a:rPr>
              <a:t>если </a:t>
            </a:r>
            <a:r>
              <a:rPr lang="ru-RU" dirty="0">
                <a:latin typeface="+mn-lt"/>
              </a:rPr>
              <a:t>последние инструкции блока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реализуют </a:t>
            </a:r>
            <a:r>
              <a:rPr lang="ru-RU" dirty="0">
                <a:latin typeface="+mn-lt"/>
              </a:rPr>
              <a:t>ветвление, и обе ветви выполняют условный переход на один и тот же блок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, </a:t>
            </a:r>
            <a:r>
              <a:rPr lang="ru-RU" dirty="0">
                <a:latin typeface="+mn-lt"/>
              </a:rPr>
              <a:t>то ветвление заменяется безусловным переходом на блок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+mn-lt"/>
              </a:rPr>
              <a:t> </a:t>
            </a:r>
            <a:endParaRPr lang="ru-RU" dirty="0" smtClean="0">
              <a:latin typeface="+mn-lt"/>
            </a:endParaRPr>
          </a:p>
          <a:p>
            <a:r>
              <a:rPr lang="ru-RU" b="1" dirty="0" smtClean="0">
                <a:latin typeface="+mn-lt"/>
                <a:cs typeface="Times New Roman" panose="02020603050405020304" pitchFamily="18" charset="0"/>
              </a:rPr>
              <a:t>2) удалить </a:t>
            </a:r>
            <a:r>
              <a:rPr lang="ru-RU" b="1" dirty="0">
                <a:latin typeface="+mn-lt"/>
                <a:cs typeface="Times New Roman" panose="02020603050405020304" pitchFamily="18" charset="0"/>
              </a:rPr>
              <a:t>пустой блок</a:t>
            </a:r>
            <a:r>
              <a:rPr lang="ru-RU" b="1" dirty="0">
                <a:latin typeface="+mn-lt"/>
              </a:rPr>
              <a:t>:</a:t>
            </a:r>
            <a:r>
              <a:rPr lang="ru-RU" i="1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если </a:t>
            </a:r>
            <a:r>
              <a:rPr lang="ru-RU" dirty="0">
                <a:latin typeface="+mn-lt"/>
              </a:rPr>
              <a:t>блок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содержит только инструкцию </a:t>
            </a:r>
            <a:r>
              <a:rPr lang="ru-RU" dirty="0">
                <a:latin typeface="+mn-lt"/>
              </a:rPr>
              <a:t>перехода, то он поглощается </a:t>
            </a:r>
            <a:r>
              <a:rPr lang="ru-RU" dirty="0" smtClean="0">
                <a:latin typeface="+mn-lt"/>
              </a:rPr>
              <a:t>своим </a:t>
            </a:r>
            <a:r>
              <a:rPr lang="ru-RU" dirty="0">
                <a:latin typeface="+mn-lt"/>
              </a:rPr>
              <a:t>последователем – блоком </a:t>
            </a:r>
            <a:r>
              <a:rPr lang="en-US" i="1" dirty="0" err="1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 err="1">
                <a:latin typeface="+mn-lt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+mn-lt"/>
              </a:rPr>
              <a:t>. </a:t>
            </a:r>
            <a:endParaRPr lang="ru-RU" dirty="0" smtClean="0">
              <a:latin typeface="+mn-lt"/>
            </a:endParaRPr>
          </a:p>
          <a:p>
            <a:r>
              <a:rPr lang="ru-RU" b="1" dirty="0" smtClean="0">
                <a:latin typeface="+mn-lt"/>
                <a:cs typeface="Times New Roman" panose="02020603050405020304" pitchFamily="18" charset="0"/>
              </a:rPr>
              <a:t>3) объединение </a:t>
            </a:r>
            <a:r>
              <a:rPr lang="ru-RU" b="1" dirty="0">
                <a:latin typeface="+mn-lt"/>
                <a:cs typeface="Times New Roman" panose="02020603050405020304" pitchFamily="18" charset="0"/>
              </a:rPr>
              <a:t>блоков</a:t>
            </a:r>
            <a:r>
              <a:rPr lang="ru-RU" b="1" dirty="0">
                <a:latin typeface="+mn-lt"/>
              </a:rPr>
              <a:t>:  </a:t>
            </a:r>
            <a:r>
              <a:rPr lang="ru-RU" dirty="0" smtClean="0">
                <a:latin typeface="+mn-lt"/>
              </a:rPr>
              <a:t>если </a:t>
            </a:r>
            <a:r>
              <a:rPr lang="ru-RU" dirty="0">
                <a:latin typeface="+mn-lt"/>
              </a:rPr>
              <a:t>имеется блок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ru-RU" i="1" dirty="0">
                <a:latin typeface="+mn-lt"/>
              </a:rPr>
              <a:t>, </a:t>
            </a:r>
            <a:r>
              <a:rPr lang="ru-RU" dirty="0" smtClean="0">
                <a:latin typeface="+mn-lt"/>
              </a:rPr>
              <a:t>который</a:t>
            </a:r>
            <a:r>
              <a:rPr lang="en-US" dirty="0" smtClean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оканчивается </a:t>
            </a:r>
            <a:r>
              <a:rPr lang="ru-RU" dirty="0">
                <a:latin typeface="+mn-lt"/>
              </a:rPr>
              <a:t>переходом на </a:t>
            </a:r>
            <a:r>
              <a:rPr lang="en-US" i="1" dirty="0" err="1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 err="1">
                <a:latin typeface="+mn-lt"/>
                <a:cs typeface="Times New Roman" panose="02020603050405020304" pitchFamily="18" charset="0"/>
              </a:rPr>
              <a:t>j</a:t>
            </a:r>
            <a:r>
              <a:rPr lang="ru-RU" dirty="0">
                <a:latin typeface="+mn-lt"/>
              </a:rPr>
              <a:t>, у которого всего один </a:t>
            </a:r>
            <a:r>
              <a:rPr lang="ru-RU" dirty="0" smtClean="0">
                <a:latin typeface="+mn-lt"/>
              </a:rPr>
              <a:t>предшественник</a:t>
            </a:r>
            <a:r>
              <a:rPr lang="ru-RU" dirty="0">
                <a:latin typeface="+mn-lt"/>
              </a:rPr>
              <a:t>,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ru-RU" i="1" dirty="0">
                <a:latin typeface="+mn-lt"/>
              </a:rPr>
              <a:t>,</a:t>
            </a:r>
            <a:r>
              <a:rPr lang="ru-RU" dirty="0">
                <a:latin typeface="+mn-lt"/>
              </a:rPr>
              <a:t> он может объединить эти блоки как </a:t>
            </a:r>
            <a:r>
              <a:rPr lang="ru-RU" dirty="0" smtClean="0">
                <a:latin typeface="+mn-lt"/>
              </a:rPr>
              <a:t>показано </a:t>
            </a:r>
            <a:r>
              <a:rPr lang="ru-RU" dirty="0">
                <a:latin typeface="+mn-lt"/>
              </a:rPr>
              <a:t>на рисунке внизу, что позволяет исключить </a:t>
            </a:r>
            <a:r>
              <a:rPr lang="ru-RU" dirty="0" smtClean="0">
                <a:latin typeface="+mn-lt"/>
              </a:rPr>
              <a:t>переход </a:t>
            </a:r>
            <a:r>
              <a:rPr lang="ru-RU" dirty="0">
                <a:latin typeface="+mn-lt"/>
              </a:rPr>
              <a:t>из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  </a:t>
            </a:r>
            <a:r>
              <a:rPr lang="ru-RU" dirty="0">
                <a:latin typeface="+mn-lt"/>
              </a:rPr>
              <a:t>в </a:t>
            </a:r>
            <a:r>
              <a:rPr lang="en-US" i="1" dirty="0" err="1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 err="1">
                <a:latin typeface="+mn-lt"/>
                <a:cs typeface="Times New Roman" panose="02020603050405020304" pitchFamily="18" charset="0"/>
              </a:rPr>
              <a:t>j</a:t>
            </a:r>
            <a:r>
              <a:rPr lang="ru-RU" dirty="0">
                <a:latin typeface="+mn-lt"/>
              </a:rPr>
              <a:t>. </a:t>
            </a:r>
            <a:endParaRPr lang="ru-RU" dirty="0" smtClean="0">
              <a:latin typeface="+mn-lt"/>
            </a:endParaRPr>
          </a:p>
          <a:p>
            <a:r>
              <a:rPr lang="ru-RU" altLang="ru-RU" b="1" dirty="0" smtClean="0">
                <a:latin typeface="+mn-lt"/>
                <a:cs typeface="Times New Roman" panose="02020603050405020304" pitchFamily="18" charset="0"/>
                <a:sym typeface="Wingdings 2" pitchFamily="18" charset="2"/>
              </a:rPr>
              <a:t>4) подъём ветвлений:</a:t>
            </a:r>
            <a:r>
              <a:rPr lang="ru-RU" altLang="ru-RU" b="1" dirty="0" smtClean="0">
                <a:latin typeface="+mn-lt"/>
                <a:sym typeface="Wingdings 2" pitchFamily="18" charset="2"/>
              </a:rPr>
              <a:t> </a:t>
            </a:r>
            <a:r>
              <a:rPr lang="ru-RU" altLang="ru-RU" dirty="0" smtClean="0">
                <a:latin typeface="+mn-lt"/>
                <a:sym typeface="Wingdings 2" pitchFamily="18" charset="2"/>
              </a:rPr>
              <a:t>в </a:t>
            </a:r>
            <a:r>
              <a:rPr lang="ru-RU" altLang="ru-RU" dirty="0">
                <a:latin typeface="+mn-lt"/>
                <a:sym typeface="Wingdings 2" pitchFamily="18" charset="2"/>
              </a:rPr>
              <a:t>ситуации, когда блок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+mn-lt"/>
              </a:rPr>
              <a:t>, который </a:t>
            </a:r>
            <a:r>
              <a:rPr lang="ru-RU" dirty="0" smtClean="0">
                <a:latin typeface="+mn-lt"/>
              </a:rPr>
              <a:t>оканчивается </a:t>
            </a:r>
            <a:r>
              <a:rPr lang="ru-RU" dirty="0">
                <a:latin typeface="+mn-lt"/>
              </a:rPr>
              <a:t>переходом в пустой блок</a:t>
            </a:r>
            <a:r>
              <a:rPr lang="en-US" dirty="0">
                <a:latin typeface="+mn-lt"/>
              </a:rPr>
              <a:t> </a:t>
            </a:r>
            <a:r>
              <a:rPr lang="en-US" i="1" dirty="0" err="1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 err="1">
                <a:latin typeface="+mn-lt"/>
                <a:cs typeface="Times New Roman" panose="02020603050405020304" pitchFamily="18" charset="0"/>
              </a:rPr>
              <a:t>j</a:t>
            </a:r>
            <a:r>
              <a:rPr lang="ru-RU" dirty="0">
                <a:latin typeface="+mn-lt"/>
              </a:rPr>
              <a:t>,</a:t>
            </a:r>
            <a:r>
              <a:rPr lang="en-US" dirty="0">
                <a:latin typeface="+mn-lt"/>
              </a:rPr>
              <a:t> </a:t>
            </a:r>
            <a:r>
              <a:rPr lang="ru-RU" dirty="0">
                <a:latin typeface="+mn-lt"/>
              </a:rPr>
              <a:t>а блок </a:t>
            </a:r>
            <a:r>
              <a:rPr lang="en-US" i="1" dirty="0" err="1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 err="1">
                <a:latin typeface="+mn-lt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оканчивается </a:t>
            </a:r>
            <a:r>
              <a:rPr lang="ru-RU" dirty="0">
                <a:latin typeface="+mn-lt"/>
              </a:rPr>
              <a:t>ветвлением</a:t>
            </a:r>
            <a:r>
              <a:rPr lang="en-US" dirty="0">
                <a:latin typeface="+mn-lt"/>
              </a:rPr>
              <a:t>, </a:t>
            </a:r>
            <a:r>
              <a:rPr lang="ru-RU" dirty="0">
                <a:latin typeface="+mn-lt"/>
              </a:rPr>
              <a:t>переход в конце блока </a:t>
            </a:r>
            <a:r>
              <a:rPr lang="ru-RU" dirty="0" smtClean="0">
                <a:latin typeface="+mn-lt"/>
              </a:rPr>
              <a:t>заменяется </a:t>
            </a:r>
            <a:r>
              <a:rPr lang="ru-RU" dirty="0">
                <a:latin typeface="+mn-lt"/>
              </a:rPr>
              <a:t>на копию ветвления из блока </a:t>
            </a:r>
            <a:r>
              <a:rPr lang="en-US" i="1" dirty="0" err="1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 err="1">
                <a:latin typeface="+mn-lt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+mn-lt"/>
              </a:rPr>
              <a:t>. </a:t>
            </a:r>
            <a:r>
              <a:rPr lang="ru-RU" dirty="0">
                <a:latin typeface="+mn-lt"/>
              </a:rPr>
              <a:t>Такое </a:t>
            </a:r>
            <a:r>
              <a:rPr lang="ru-RU" dirty="0" smtClean="0">
                <a:latin typeface="+mn-lt"/>
              </a:rPr>
              <a:t>преобразование </a:t>
            </a:r>
            <a:r>
              <a:rPr lang="ru-RU" dirty="0">
                <a:latin typeface="+mn-lt"/>
              </a:rPr>
              <a:t>поднимает ветвление из </a:t>
            </a:r>
            <a:r>
              <a:rPr lang="en-US" i="1" dirty="0" err="1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 err="1">
                <a:latin typeface="+mn-lt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+mn-lt"/>
              </a:rPr>
              <a:t> </a:t>
            </a:r>
            <a:r>
              <a:rPr lang="ru-RU" dirty="0">
                <a:latin typeface="+mn-lt"/>
              </a:rPr>
              <a:t>в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+mn-lt"/>
              </a:rPr>
              <a:t>.</a:t>
            </a:r>
            <a:endParaRPr lang="ru-RU" dirty="0" smtClean="0">
              <a:latin typeface="+mn-lt"/>
            </a:endParaRP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  <a:p>
            <a:endParaRPr lang="ru-RU" dirty="0" smtClean="0">
              <a:latin typeface="+mn-lt"/>
            </a:endParaRPr>
          </a:p>
          <a:p>
            <a:endParaRPr lang="ru-RU" dirty="0" smtClean="0">
              <a:latin typeface="+mn-lt"/>
            </a:endParaRPr>
          </a:p>
          <a:p>
            <a:endParaRPr lang="ru-RU" dirty="0" smtClean="0">
              <a:latin typeface="+mn-lt"/>
            </a:endParaRPr>
          </a:p>
        </p:txBody>
      </p:sp>
      <p:grpSp>
        <p:nvGrpSpPr>
          <p:cNvPr id="8" name="Группа 5"/>
          <p:cNvGrpSpPr/>
          <p:nvPr/>
        </p:nvGrpSpPr>
        <p:grpSpPr>
          <a:xfrm>
            <a:off x="6737887" y="4869160"/>
            <a:ext cx="2199598" cy="1662935"/>
            <a:chOff x="4171748" y="3744035"/>
            <a:chExt cx="2560492" cy="1935777"/>
          </a:xfrm>
        </p:grpSpPr>
        <p:sp>
          <p:nvSpPr>
            <p:cNvPr id="9" name="TextBox 8"/>
            <p:cNvSpPr txBox="1"/>
            <p:nvPr/>
          </p:nvSpPr>
          <p:spPr>
            <a:xfrm>
              <a:off x="5161858" y="4424045"/>
              <a:ext cx="540060" cy="6807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+mn-lt"/>
                  <a:cs typeface="Times New Roman" panose="02020603050405020304" pitchFamily="18" charset="0"/>
                  <a:sym typeface="Symbol"/>
                </a:rPr>
                <a:t>4)</a:t>
              </a:r>
              <a:r>
                <a:rPr lang="en-US" sz="1600" dirty="0" smtClean="0">
                  <a:latin typeface="+mn-lt"/>
                  <a:cs typeface="Times New Roman" panose="02020603050405020304" pitchFamily="18" charset="0"/>
                  <a:sym typeface="Symbol"/>
                </a:rPr>
                <a:t></a:t>
              </a:r>
              <a:endParaRPr lang="ru-RU" sz="16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10" name="Группа 8"/>
            <p:cNvGrpSpPr/>
            <p:nvPr/>
          </p:nvGrpSpPr>
          <p:grpSpPr>
            <a:xfrm>
              <a:off x="4171748" y="3744035"/>
              <a:ext cx="855095" cy="1935777"/>
              <a:chOff x="5382090" y="3828421"/>
              <a:chExt cx="855095" cy="1935777"/>
            </a:xfrm>
          </p:grpSpPr>
          <p:cxnSp>
            <p:nvCxnSpPr>
              <p:cNvPr id="24" name="Прямая со стрелкой 22"/>
              <p:cNvCxnSpPr/>
              <p:nvPr/>
            </p:nvCxnSpPr>
            <p:spPr>
              <a:xfrm>
                <a:off x="5877145" y="5589240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3"/>
              <p:cNvCxnSpPr/>
              <p:nvPr/>
            </p:nvCxnSpPr>
            <p:spPr>
              <a:xfrm flipH="1">
                <a:off x="5382090" y="5589240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4"/>
              <p:cNvCxnSpPr/>
              <p:nvPr/>
            </p:nvCxnSpPr>
            <p:spPr>
              <a:xfrm flipH="1">
                <a:off x="5922150" y="5099247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" name="Группа 25"/>
              <p:cNvGrpSpPr/>
              <p:nvPr/>
            </p:nvGrpSpPr>
            <p:grpSpPr>
              <a:xfrm>
                <a:off x="5539607" y="4306415"/>
                <a:ext cx="540060" cy="427730"/>
                <a:chOff x="5607115" y="4306415"/>
                <a:chExt cx="540060" cy="427730"/>
              </a:xfrm>
            </p:grpSpPr>
            <p:sp>
              <p:nvSpPr>
                <p:cNvPr id="33" name="TextBox 32"/>
                <p:cNvSpPr txBox="1"/>
                <p:nvPr/>
              </p:nvSpPr>
              <p:spPr>
                <a:xfrm>
                  <a:off x="5607115" y="4320226"/>
                  <a:ext cx="540060" cy="39410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1600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ru-RU" sz="16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4" name="Прямоугольник 33"/>
                <p:cNvSpPr/>
                <p:nvPr/>
              </p:nvSpPr>
              <p:spPr>
                <a:xfrm>
                  <a:off x="5607115" y="4306415"/>
                  <a:ext cx="540060" cy="42773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</p:grpSp>
          <p:grpSp>
            <p:nvGrpSpPr>
              <p:cNvPr id="28" name="Группа 27"/>
              <p:cNvGrpSpPr/>
              <p:nvPr/>
            </p:nvGrpSpPr>
            <p:grpSpPr>
              <a:xfrm>
                <a:off x="5539607" y="5206515"/>
                <a:ext cx="540060" cy="427730"/>
                <a:chOff x="5607115" y="4306415"/>
                <a:chExt cx="540060" cy="427730"/>
              </a:xfrm>
            </p:grpSpPr>
            <p:sp>
              <p:nvSpPr>
                <p:cNvPr id="31" name="TextBox 30"/>
                <p:cNvSpPr txBox="1"/>
                <p:nvPr/>
              </p:nvSpPr>
              <p:spPr>
                <a:xfrm>
                  <a:off x="5607115" y="4320226"/>
                  <a:ext cx="540060" cy="39410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1600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j</a:t>
                  </a:r>
                  <a:endParaRPr lang="ru-RU" sz="16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" name="Прямоугольник 31"/>
                <p:cNvSpPr/>
                <p:nvPr/>
              </p:nvSpPr>
              <p:spPr>
                <a:xfrm>
                  <a:off x="5607115" y="4306415"/>
                  <a:ext cx="540060" cy="42773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</p:grpSp>
          <p:cxnSp>
            <p:nvCxnSpPr>
              <p:cNvPr id="29" name="Прямая со стрелкой 28"/>
              <p:cNvCxnSpPr/>
              <p:nvPr/>
            </p:nvCxnSpPr>
            <p:spPr>
              <a:xfrm>
                <a:off x="5809637" y="4728521"/>
                <a:ext cx="0" cy="54568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/>
              <p:nvPr/>
            </p:nvCxnSpPr>
            <p:spPr>
              <a:xfrm>
                <a:off x="5809637" y="3828421"/>
                <a:ext cx="0" cy="54568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Группа 9"/>
            <p:cNvGrpSpPr/>
            <p:nvPr/>
          </p:nvGrpSpPr>
          <p:grpSpPr>
            <a:xfrm>
              <a:off x="5836933" y="3744035"/>
              <a:ext cx="895307" cy="1935777"/>
              <a:chOff x="5296873" y="3834045"/>
              <a:chExt cx="895307" cy="1935777"/>
            </a:xfrm>
          </p:grpSpPr>
          <p:cxnSp>
            <p:nvCxnSpPr>
              <p:cNvPr id="12" name="Прямая со стрелкой 10"/>
              <p:cNvCxnSpPr/>
              <p:nvPr/>
            </p:nvCxnSpPr>
            <p:spPr>
              <a:xfrm>
                <a:off x="5832140" y="5594864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1"/>
              <p:cNvCxnSpPr/>
              <p:nvPr/>
            </p:nvCxnSpPr>
            <p:spPr>
              <a:xfrm flipH="1">
                <a:off x="5337085" y="5594864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2"/>
              <p:cNvCxnSpPr/>
              <p:nvPr/>
            </p:nvCxnSpPr>
            <p:spPr>
              <a:xfrm flipH="1">
                <a:off x="5877145" y="5104871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Группа 13"/>
              <p:cNvGrpSpPr/>
              <p:nvPr/>
            </p:nvGrpSpPr>
            <p:grpSpPr>
              <a:xfrm>
                <a:off x="5494602" y="4284095"/>
                <a:ext cx="540060" cy="427730"/>
                <a:chOff x="5607115" y="4306415"/>
                <a:chExt cx="540060" cy="427730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5607115" y="4320226"/>
                  <a:ext cx="540060" cy="39410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1600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ru-RU" sz="16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Прямоугольник 21"/>
                <p:cNvSpPr/>
                <p:nvPr/>
              </p:nvSpPr>
              <p:spPr>
                <a:xfrm>
                  <a:off x="5607115" y="4306415"/>
                  <a:ext cx="540060" cy="42773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</p:grpSp>
          <p:grpSp>
            <p:nvGrpSpPr>
              <p:cNvPr id="16" name="Группа 14"/>
              <p:cNvGrpSpPr/>
              <p:nvPr/>
            </p:nvGrpSpPr>
            <p:grpSpPr>
              <a:xfrm>
                <a:off x="5494602" y="5212139"/>
                <a:ext cx="540060" cy="427730"/>
                <a:chOff x="5607115" y="4306415"/>
                <a:chExt cx="540060" cy="427730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5607115" y="4320226"/>
                  <a:ext cx="540060" cy="39410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1600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j</a:t>
                  </a:r>
                  <a:endParaRPr lang="ru-RU" sz="16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Прямоугольник 19"/>
                <p:cNvSpPr/>
                <p:nvPr/>
              </p:nvSpPr>
              <p:spPr>
                <a:xfrm>
                  <a:off x="5607115" y="4306415"/>
                  <a:ext cx="540060" cy="42773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</p:grpSp>
          <p:cxnSp>
            <p:nvCxnSpPr>
              <p:cNvPr id="17" name="Прямая со стрелкой 15"/>
              <p:cNvCxnSpPr/>
              <p:nvPr/>
            </p:nvCxnSpPr>
            <p:spPr>
              <a:xfrm>
                <a:off x="5764632" y="3834045"/>
                <a:ext cx="0" cy="54568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6"/>
              <p:cNvCxnSpPr/>
              <p:nvPr/>
            </p:nvCxnSpPr>
            <p:spPr>
              <a:xfrm flipH="1">
                <a:off x="5296873" y="4689140"/>
                <a:ext cx="381193" cy="103820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7"/>
              <p:cNvCxnSpPr/>
              <p:nvPr/>
            </p:nvCxnSpPr>
            <p:spPr>
              <a:xfrm>
                <a:off x="5810987" y="4689140"/>
                <a:ext cx="381193" cy="103820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Группа 26"/>
          <p:cNvGrpSpPr/>
          <p:nvPr/>
        </p:nvGrpSpPr>
        <p:grpSpPr>
          <a:xfrm>
            <a:off x="4617005" y="5091935"/>
            <a:ext cx="1800200" cy="1575175"/>
            <a:chOff x="1061610" y="2573905"/>
            <a:chExt cx="1800200" cy="1575175"/>
          </a:xfrm>
        </p:grpSpPr>
        <p:grpSp>
          <p:nvGrpSpPr>
            <p:cNvPr id="36" name="Группа 27"/>
            <p:cNvGrpSpPr/>
            <p:nvPr/>
          </p:nvGrpSpPr>
          <p:grpSpPr>
            <a:xfrm>
              <a:off x="1061610" y="2578840"/>
              <a:ext cx="630069" cy="1570240"/>
              <a:chOff x="1061610" y="2578840"/>
              <a:chExt cx="630069" cy="1570240"/>
            </a:xfrm>
          </p:grpSpPr>
          <p:grpSp>
            <p:nvGrpSpPr>
              <p:cNvPr id="42" name="Группа 54"/>
              <p:cNvGrpSpPr/>
              <p:nvPr/>
            </p:nvGrpSpPr>
            <p:grpSpPr>
              <a:xfrm>
                <a:off x="1061610" y="2853805"/>
                <a:ext cx="630069" cy="490120"/>
                <a:chOff x="2951821" y="1358770"/>
                <a:chExt cx="630069" cy="490120"/>
              </a:xfrm>
            </p:grpSpPr>
            <p:sp>
              <p:nvSpPr>
                <p:cNvPr id="48" name="Прямоугольник 60"/>
                <p:cNvSpPr/>
                <p:nvPr/>
              </p:nvSpPr>
              <p:spPr>
                <a:xfrm>
                  <a:off x="2951821" y="1358770"/>
                  <a:ext cx="630069" cy="49012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2996825" y="1403775"/>
                  <a:ext cx="54006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ru-RU" sz="20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3" name="Группа 55"/>
              <p:cNvGrpSpPr/>
              <p:nvPr/>
            </p:nvGrpSpPr>
            <p:grpSpPr>
              <a:xfrm>
                <a:off x="1061610" y="3658960"/>
                <a:ext cx="630069" cy="490120"/>
                <a:chOff x="2951821" y="1358770"/>
                <a:chExt cx="630069" cy="490120"/>
              </a:xfrm>
            </p:grpSpPr>
            <p:sp>
              <p:nvSpPr>
                <p:cNvPr id="46" name="Прямоугольник 58"/>
                <p:cNvSpPr/>
                <p:nvPr/>
              </p:nvSpPr>
              <p:spPr>
                <a:xfrm>
                  <a:off x="2951821" y="1358770"/>
                  <a:ext cx="630069" cy="49012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2996825" y="1403775"/>
                  <a:ext cx="54006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j</a:t>
                  </a:r>
                  <a:endParaRPr lang="ru-RU" sz="20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44" name="Прямая со стрелкой 56"/>
              <p:cNvCxnSpPr/>
              <p:nvPr/>
            </p:nvCxnSpPr>
            <p:spPr>
              <a:xfrm>
                <a:off x="1376644" y="2578840"/>
                <a:ext cx="0" cy="40998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 стрелкой 57"/>
              <p:cNvCxnSpPr/>
              <p:nvPr/>
            </p:nvCxnSpPr>
            <p:spPr>
              <a:xfrm>
                <a:off x="1376644" y="3243356"/>
                <a:ext cx="0" cy="54568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1601670" y="2933945"/>
              <a:ext cx="54006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>
                  <a:latin typeface="+mn-lt"/>
                  <a:cs typeface="Times New Roman" panose="02020603050405020304" pitchFamily="18" charset="0"/>
                  <a:sym typeface="Symbol"/>
                </a:rPr>
                <a:t>3)</a:t>
              </a:r>
              <a:r>
                <a:rPr lang="en-US" sz="2000" dirty="0" smtClean="0">
                  <a:latin typeface="+mn-lt"/>
                  <a:cs typeface="Times New Roman" panose="02020603050405020304" pitchFamily="18" charset="0"/>
                  <a:sym typeface="Symbol"/>
                </a:rPr>
                <a:t></a:t>
              </a:r>
              <a:endParaRPr lang="ru-RU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38" name="Группа 29"/>
            <p:cNvGrpSpPr/>
            <p:nvPr/>
          </p:nvGrpSpPr>
          <p:grpSpPr>
            <a:xfrm>
              <a:off x="2231740" y="2573905"/>
              <a:ext cx="630070" cy="1350150"/>
              <a:chOff x="4752020" y="3068960"/>
              <a:chExt cx="630070" cy="1350150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4797025" y="3621214"/>
                <a:ext cx="54006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i="1" dirty="0" smtClean="0">
                    <a:ln>
                      <a:solidFill>
                        <a:schemeClr val="tx1"/>
                      </a:solidFill>
                      <a:prstDash val="sysDot"/>
                    </a:ln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i="1" baseline="-25000" dirty="0" smtClean="0">
                    <a:ln>
                      <a:solidFill>
                        <a:schemeClr val="tx1"/>
                      </a:solidFill>
                      <a:prstDash val="sysDot"/>
                    </a:ln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  <a:p>
                <a:pPr algn="ctr"/>
                <a:r>
                  <a:rPr lang="en-US" sz="2000" i="1" dirty="0" smtClean="0">
                    <a:ln>
                      <a:solidFill>
                        <a:schemeClr val="tx1"/>
                      </a:solidFill>
                      <a:prstDash val="sysDot"/>
                    </a:ln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i="1" baseline="-25000" dirty="0" smtClean="0">
                    <a:ln>
                      <a:solidFill>
                        <a:schemeClr val="tx1"/>
                      </a:solidFill>
                      <a:prstDash val="sysDot"/>
                    </a:ln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endParaRPr lang="ru-RU" sz="2000" i="1" baseline="-25000" dirty="0">
                  <a:ln>
                    <a:solidFill>
                      <a:schemeClr val="tx1"/>
                    </a:solidFill>
                    <a:prstDash val="sysDot"/>
                  </a:ln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Прямоугольник 52"/>
              <p:cNvSpPr/>
              <p:nvPr/>
            </p:nvSpPr>
            <p:spPr>
              <a:xfrm>
                <a:off x="4752020" y="3621214"/>
                <a:ext cx="630070" cy="7978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1" name="Прямая со стрелкой 53"/>
              <p:cNvCxnSpPr/>
              <p:nvPr/>
            </p:nvCxnSpPr>
            <p:spPr>
              <a:xfrm>
                <a:off x="5067055" y="3068960"/>
                <a:ext cx="0" cy="54568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Группа 31"/>
          <p:cNvGrpSpPr/>
          <p:nvPr/>
        </p:nvGrpSpPr>
        <p:grpSpPr>
          <a:xfrm>
            <a:off x="1916705" y="5357030"/>
            <a:ext cx="2385265" cy="1265075"/>
            <a:chOff x="3446875" y="2798930"/>
            <a:chExt cx="2385265" cy="1265075"/>
          </a:xfrm>
        </p:grpSpPr>
        <p:sp>
          <p:nvSpPr>
            <p:cNvPr id="51" name="TextBox 50"/>
            <p:cNvSpPr txBox="1"/>
            <p:nvPr/>
          </p:nvSpPr>
          <p:spPr>
            <a:xfrm>
              <a:off x="4346975" y="3231412"/>
              <a:ext cx="54006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>
                  <a:latin typeface="+mn-lt"/>
                  <a:cs typeface="Times New Roman" panose="02020603050405020304" pitchFamily="18" charset="0"/>
                  <a:sym typeface="Symbol"/>
                </a:rPr>
                <a:t>2)</a:t>
              </a:r>
              <a:r>
                <a:rPr lang="en-US" sz="2000" dirty="0" smtClean="0">
                  <a:latin typeface="+mn-lt"/>
                  <a:cs typeface="Times New Roman" panose="02020603050405020304" pitchFamily="18" charset="0"/>
                  <a:sym typeface="Symbol"/>
                </a:rPr>
                <a:t></a:t>
              </a:r>
              <a:endParaRPr lang="ru-RU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52" name="Группа 33"/>
            <p:cNvGrpSpPr/>
            <p:nvPr/>
          </p:nvGrpSpPr>
          <p:grpSpPr>
            <a:xfrm>
              <a:off x="3446875" y="2798930"/>
              <a:ext cx="810090" cy="1265075"/>
              <a:chOff x="3446875" y="2798930"/>
              <a:chExt cx="810090" cy="1265075"/>
            </a:xfrm>
          </p:grpSpPr>
          <p:grpSp>
            <p:nvGrpSpPr>
              <p:cNvPr id="61" name="Группа 42"/>
              <p:cNvGrpSpPr/>
              <p:nvPr/>
            </p:nvGrpSpPr>
            <p:grpSpPr>
              <a:xfrm>
                <a:off x="3536886" y="2848870"/>
                <a:ext cx="630069" cy="490120"/>
                <a:chOff x="2951821" y="1358770"/>
                <a:chExt cx="630069" cy="490120"/>
              </a:xfrm>
            </p:grpSpPr>
            <p:sp>
              <p:nvSpPr>
                <p:cNvPr id="69" name="Прямоугольник 50"/>
                <p:cNvSpPr/>
                <p:nvPr/>
              </p:nvSpPr>
              <p:spPr>
                <a:xfrm>
                  <a:off x="2951821" y="1358770"/>
                  <a:ext cx="630069" cy="49012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2996825" y="1403775"/>
                  <a:ext cx="54006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ru-RU" sz="20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2" name="Группа 43"/>
              <p:cNvGrpSpPr/>
              <p:nvPr/>
            </p:nvGrpSpPr>
            <p:grpSpPr>
              <a:xfrm>
                <a:off x="3536886" y="3573885"/>
                <a:ext cx="630069" cy="490120"/>
                <a:chOff x="2951821" y="1358770"/>
                <a:chExt cx="630069" cy="490120"/>
              </a:xfrm>
            </p:grpSpPr>
            <p:sp>
              <p:nvSpPr>
                <p:cNvPr id="67" name="Прямоугольник 48"/>
                <p:cNvSpPr/>
                <p:nvPr/>
              </p:nvSpPr>
              <p:spPr>
                <a:xfrm>
                  <a:off x="2951821" y="1358770"/>
                  <a:ext cx="630069" cy="49012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2996825" y="1403775"/>
                  <a:ext cx="54006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j</a:t>
                  </a:r>
                  <a:endParaRPr lang="ru-RU" sz="20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3" name="Прямая со стрелкой 44"/>
              <p:cNvCxnSpPr/>
              <p:nvPr/>
            </p:nvCxnSpPr>
            <p:spPr>
              <a:xfrm>
                <a:off x="3851920" y="3293985"/>
                <a:ext cx="0" cy="40998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 стрелкой 45"/>
              <p:cNvCxnSpPr/>
              <p:nvPr/>
            </p:nvCxnSpPr>
            <p:spPr>
              <a:xfrm>
                <a:off x="3446875" y="2803992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 стрелкой 46"/>
              <p:cNvCxnSpPr/>
              <p:nvPr/>
            </p:nvCxnSpPr>
            <p:spPr>
              <a:xfrm flipH="1">
                <a:off x="3941930" y="2798930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 стрелкой 47"/>
              <p:cNvCxnSpPr/>
              <p:nvPr/>
            </p:nvCxnSpPr>
            <p:spPr>
              <a:xfrm flipH="1">
                <a:off x="3941930" y="3524072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Группа 34"/>
            <p:cNvGrpSpPr/>
            <p:nvPr/>
          </p:nvGrpSpPr>
          <p:grpSpPr>
            <a:xfrm>
              <a:off x="5022051" y="2823900"/>
              <a:ext cx="810089" cy="1215135"/>
              <a:chOff x="5022051" y="2848870"/>
              <a:chExt cx="810089" cy="1215135"/>
            </a:xfrm>
          </p:grpSpPr>
          <p:sp>
            <p:nvSpPr>
              <p:cNvPr id="54" name="Прямоугольник 35"/>
              <p:cNvSpPr/>
              <p:nvPr/>
            </p:nvSpPr>
            <p:spPr>
              <a:xfrm>
                <a:off x="5022051" y="2848870"/>
                <a:ext cx="630069" cy="4901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рямоугольник 36"/>
              <p:cNvSpPr/>
              <p:nvPr/>
            </p:nvSpPr>
            <p:spPr>
              <a:xfrm>
                <a:off x="5022051" y="3573885"/>
                <a:ext cx="630069" cy="4901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5067055" y="3618890"/>
                <a:ext cx="54006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endParaRPr lang="ru-RU" sz="20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7" name="Прямая со стрелкой 38"/>
              <p:cNvCxnSpPr/>
              <p:nvPr/>
            </p:nvCxnSpPr>
            <p:spPr>
              <a:xfrm>
                <a:off x="5337085" y="2983488"/>
                <a:ext cx="0" cy="72630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 стрелкой 39"/>
              <p:cNvCxnSpPr/>
              <p:nvPr/>
            </p:nvCxnSpPr>
            <p:spPr>
              <a:xfrm>
                <a:off x="5051463" y="2978950"/>
                <a:ext cx="195612" cy="73084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 стрелкой 40"/>
              <p:cNvCxnSpPr/>
              <p:nvPr/>
            </p:nvCxnSpPr>
            <p:spPr>
              <a:xfrm flipH="1">
                <a:off x="5517105" y="3534835"/>
                <a:ext cx="315035" cy="1749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 стрелкой 41"/>
              <p:cNvCxnSpPr/>
              <p:nvPr/>
            </p:nvCxnSpPr>
            <p:spPr>
              <a:xfrm flipH="1">
                <a:off x="5411503" y="2978950"/>
                <a:ext cx="195612" cy="73084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1" name="Группа 5"/>
          <p:cNvGrpSpPr/>
          <p:nvPr/>
        </p:nvGrpSpPr>
        <p:grpSpPr>
          <a:xfrm>
            <a:off x="71500" y="5217080"/>
            <a:ext cx="1575174" cy="1495035"/>
            <a:chOff x="2951821" y="1488850"/>
            <a:chExt cx="1575174" cy="1495035"/>
          </a:xfrm>
        </p:grpSpPr>
        <p:grpSp>
          <p:nvGrpSpPr>
            <p:cNvPr id="72" name="Группа 7"/>
            <p:cNvGrpSpPr/>
            <p:nvPr/>
          </p:nvGrpSpPr>
          <p:grpSpPr>
            <a:xfrm>
              <a:off x="2951821" y="1488850"/>
              <a:ext cx="630069" cy="1490100"/>
              <a:chOff x="2951821" y="1488850"/>
              <a:chExt cx="630069" cy="1490100"/>
            </a:xfrm>
          </p:grpSpPr>
          <p:grpSp>
            <p:nvGrpSpPr>
              <p:cNvPr id="85" name="Группа 20"/>
              <p:cNvGrpSpPr/>
              <p:nvPr/>
            </p:nvGrpSpPr>
            <p:grpSpPr>
              <a:xfrm>
                <a:off x="2951821" y="1763815"/>
                <a:ext cx="630069" cy="1215135"/>
                <a:chOff x="2951821" y="1763815"/>
                <a:chExt cx="630069" cy="1215135"/>
              </a:xfrm>
            </p:grpSpPr>
            <p:grpSp>
              <p:nvGrpSpPr>
                <p:cNvPr id="89" name="Группа 24"/>
                <p:cNvGrpSpPr/>
                <p:nvPr/>
              </p:nvGrpSpPr>
              <p:grpSpPr>
                <a:xfrm>
                  <a:off x="2951821" y="1763815"/>
                  <a:ext cx="630069" cy="490120"/>
                  <a:chOff x="2951821" y="1358770"/>
                  <a:chExt cx="630069" cy="490120"/>
                </a:xfrm>
              </p:grpSpPr>
              <p:sp>
                <p:nvSpPr>
                  <p:cNvPr id="94" name="Прямоугольник 29"/>
                  <p:cNvSpPr/>
                  <p:nvPr/>
                </p:nvSpPr>
                <p:spPr>
                  <a:xfrm>
                    <a:off x="2951821" y="1358770"/>
                    <a:ext cx="630069" cy="49012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2996825" y="1403775"/>
                    <a:ext cx="540060" cy="40011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r>
                      <a:rPr lang="en-US" sz="2000" i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ru-RU" sz="2000" i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0" name="Группа 25"/>
                <p:cNvGrpSpPr/>
                <p:nvPr/>
              </p:nvGrpSpPr>
              <p:grpSpPr>
                <a:xfrm>
                  <a:off x="2951821" y="2488830"/>
                  <a:ext cx="630069" cy="490120"/>
                  <a:chOff x="2951821" y="1358770"/>
                  <a:chExt cx="630069" cy="490120"/>
                </a:xfrm>
              </p:grpSpPr>
              <p:sp>
                <p:nvSpPr>
                  <p:cNvPr id="92" name="Прямоугольник 27"/>
                  <p:cNvSpPr/>
                  <p:nvPr/>
                </p:nvSpPr>
                <p:spPr>
                  <a:xfrm>
                    <a:off x="2951821" y="1358770"/>
                    <a:ext cx="630069" cy="49012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3" name="TextBox 92"/>
                  <p:cNvSpPr txBox="1"/>
                  <p:nvPr/>
                </p:nvSpPr>
                <p:spPr>
                  <a:xfrm>
                    <a:off x="2996825" y="1403775"/>
                    <a:ext cx="540060" cy="40011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r>
                      <a:rPr lang="en-US" sz="2000" i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j</a:t>
                    </a:r>
                    <a:endParaRPr lang="ru-RU" sz="2000" i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91" name="Прямая со стрелкой 26"/>
                <p:cNvCxnSpPr/>
                <p:nvPr/>
              </p:nvCxnSpPr>
              <p:spPr>
                <a:xfrm>
                  <a:off x="3131840" y="2208930"/>
                  <a:ext cx="0" cy="40998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" name="Группа 21"/>
              <p:cNvGrpSpPr/>
              <p:nvPr/>
            </p:nvGrpSpPr>
            <p:grpSpPr>
              <a:xfrm>
                <a:off x="3266855" y="1488850"/>
                <a:ext cx="135015" cy="1134995"/>
                <a:chOff x="3266855" y="1488850"/>
                <a:chExt cx="135015" cy="1134995"/>
              </a:xfrm>
            </p:grpSpPr>
            <p:cxnSp>
              <p:nvCxnSpPr>
                <p:cNvPr id="87" name="Прямая со стрелкой 22"/>
                <p:cNvCxnSpPr/>
                <p:nvPr/>
              </p:nvCxnSpPr>
              <p:spPr>
                <a:xfrm>
                  <a:off x="3266855" y="1488850"/>
                  <a:ext cx="0" cy="40998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 стрелкой 23"/>
                <p:cNvCxnSpPr/>
                <p:nvPr/>
              </p:nvCxnSpPr>
              <p:spPr>
                <a:xfrm>
                  <a:off x="3401870" y="2213865"/>
                  <a:ext cx="0" cy="40998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3" name="Группа 8"/>
            <p:cNvGrpSpPr/>
            <p:nvPr/>
          </p:nvGrpSpPr>
          <p:grpSpPr>
            <a:xfrm>
              <a:off x="3896926" y="1493785"/>
              <a:ext cx="630069" cy="1490100"/>
              <a:chOff x="2951821" y="1488850"/>
              <a:chExt cx="630069" cy="1490100"/>
            </a:xfrm>
          </p:grpSpPr>
          <p:grpSp>
            <p:nvGrpSpPr>
              <p:cNvPr id="75" name="Группа 10"/>
              <p:cNvGrpSpPr/>
              <p:nvPr/>
            </p:nvGrpSpPr>
            <p:grpSpPr>
              <a:xfrm>
                <a:off x="2951821" y="1763815"/>
                <a:ext cx="630069" cy="1215135"/>
                <a:chOff x="2951821" y="1763815"/>
                <a:chExt cx="630069" cy="1215135"/>
              </a:xfrm>
            </p:grpSpPr>
            <p:grpSp>
              <p:nvGrpSpPr>
                <p:cNvPr id="79" name="Группа 14"/>
                <p:cNvGrpSpPr/>
                <p:nvPr/>
              </p:nvGrpSpPr>
              <p:grpSpPr>
                <a:xfrm>
                  <a:off x="2951821" y="1763815"/>
                  <a:ext cx="630069" cy="490120"/>
                  <a:chOff x="2951821" y="1358770"/>
                  <a:chExt cx="630069" cy="490120"/>
                </a:xfrm>
              </p:grpSpPr>
              <p:sp>
                <p:nvSpPr>
                  <p:cNvPr id="83" name="Прямоугольник 18"/>
                  <p:cNvSpPr/>
                  <p:nvPr/>
                </p:nvSpPr>
                <p:spPr>
                  <a:xfrm>
                    <a:off x="2951821" y="1358770"/>
                    <a:ext cx="630069" cy="49012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2996825" y="1403775"/>
                    <a:ext cx="540060" cy="40011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r>
                      <a:rPr lang="en-US" sz="2000" i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ru-RU" sz="2000" i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80" name="Группа 15"/>
                <p:cNvGrpSpPr/>
                <p:nvPr/>
              </p:nvGrpSpPr>
              <p:grpSpPr>
                <a:xfrm>
                  <a:off x="2951821" y="2488830"/>
                  <a:ext cx="630069" cy="490120"/>
                  <a:chOff x="2951821" y="1358770"/>
                  <a:chExt cx="630069" cy="490120"/>
                </a:xfrm>
              </p:grpSpPr>
              <p:sp>
                <p:nvSpPr>
                  <p:cNvPr id="81" name="Прямоугольник 16"/>
                  <p:cNvSpPr/>
                  <p:nvPr/>
                </p:nvSpPr>
                <p:spPr>
                  <a:xfrm>
                    <a:off x="2951821" y="1358770"/>
                    <a:ext cx="630069" cy="49012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2996825" y="1403775"/>
                    <a:ext cx="540060" cy="40011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r>
                      <a:rPr lang="en-US" sz="2000" i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j</a:t>
                    </a:r>
                    <a:endParaRPr lang="ru-RU" sz="2000" i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76" name="Группа 11"/>
              <p:cNvGrpSpPr/>
              <p:nvPr/>
            </p:nvGrpSpPr>
            <p:grpSpPr>
              <a:xfrm>
                <a:off x="3266855" y="1488850"/>
                <a:ext cx="0" cy="1134995"/>
                <a:chOff x="3266855" y="1488850"/>
                <a:chExt cx="0" cy="1134995"/>
              </a:xfrm>
            </p:grpSpPr>
            <p:cxnSp>
              <p:nvCxnSpPr>
                <p:cNvPr id="77" name="Прямая со стрелкой 12"/>
                <p:cNvCxnSpPr/>
                <p:nvPr/>
              </p:nvCxnSpPr>
              <p:spPr>
                <a:xfrm>
                  <a:off x="3266855" y="1488850"/>
                  <a:ext cx="0" cy="40998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Прямая со стрелкой 13"/>
                <p:cNvCxnSpPr/>
                <p:nvPr/>
              </p:nvCxnSpPr>
              <p:spPr>
                <a:xfrm>
                  <a:off x="3266855" y="2213865"/>
                  <a:ext cx="0" cy="40998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4" name="TextBox 73"/>
            <p:cNvSpPr txBox="1"/>
            <p:nvPr/>
          </p:nvSpPr>
          <p:spPr>
            <a:xfrm>
              <a:off x="3491880" y="1898830"/>
              <a:ext cx="54006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>
                  <a:latin typeface="+mn-lt"/>
                  <a:cs typeface="Times New Roman" panose="02020603050405020304" pitchFamily="18" charset="0"/>
                  <a:sym typeface="Symbol"/>
                </a:rPr>
                <a:t>1)</a:t>
              </a:r>
              <a:r>
                <a:rPr lang="en-US" sz="2000" dirty="0" smtClean="0">
                  <a:latin typeface="+mn-lt"/>
                  <a:cs typeface="Times New Roman" panose="02020603050405020304" pitchFamily="18" charset="0"/>
                  <a:sym typeface="Symbol"/>
                </a:rPr>
                <a:t></a:t>
              </a:r>
              <a:endParaRPr lang="ru-RU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28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2FC8-7443-4AAA-B4E5-95943602B83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1500" y="8620"/>
            <a:ext cx="90360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sym typeface="Wingdings 2" pitchFamily="18" charset="2"/>
              </a:rPr>
              <a:t>54. Метод переписывания дерева.</a:t>
            </a:r>
          </a:p>
          <a:p>
            <a:r>
              <a:rPr lang="ru-RU" dirty="0" smtClean="0">
                <a:sym typeface="Wingdings 2" pitchFamily="18" charset="2"/>
              </a:rPr>
              <a:t>Целевой </a:t>
            </a:r>
            <a:r>
              <a:rPr lang="ru-RU" dirty="0">
                <a:sym typeface="Wingdings 2" pitchFamily="18" charset="2"/>
              </a:rPr>
              <a:t>код генерируется в процессе свертки входного дерева в </a:t>
            </a:r>
            <a:r>
              <a:rPr lang="ru-RU" dirty="0" smtClean="0">
                <a:sym typeface="Wingdings 2" pitchFamily="18" charset="2"/>
              </a:rPr>
              <a:t>единый </a:t>
            </a:r>
            <a:r>
              <a:rPr lang="ru-RU" dirty="0">
                <a:sym typeface="Wingdings 2" pitchFamily="18" charset="2"/>
              </a:rPr>
              <a:t>узел путем последовательного применения правил </a:t>
            </a:r>
            <a:r>
              <a:rPr lang="ru-RU" dirty="0" smtClean="0">
                <a:sym typeface="Wingdings 2" pitchFamily="18" charset="2"/>
              </a:rPr>
              <a:t>преобразования </a:t>
            </a:r>
            <a:r>
              <a:rPr lang="ru-RU" dirty="0">
                <a:sym typeface="Wingdings 2" pitchFamily="18" charset="2"/>
              </a:rPr>
              <a:t>дерева. </a:t>
            </a:r>
            <a:r>
              <a:rPr lang="ru-RU" dirty="0" smtClean="0">
                <a:sym typeface="Wingdings 2" pitchFamily="18" charset="2"/>
              </a:rPr>
              <a:t>Каждое </a:t>
            </a:r>
            <a:r>
              <a:rPr lang="ru-RU" dirty="0">
                <a:sym typeface="Wingdings 2" pitchFamily="18" charset="2"/>
              </a:rPr>
              <a:t>правило</a:t>
            </a:r>
            <a:r>
              <a:rPr lang="ru-RU" i="1" dirty="0">
                <a:sym typeface="Wingdings 2" pitchFamily="18" charset="2"/>
              </a:rPr>
              <a:t> преобразования дерева</a:t>
            </a:r>
            <a:r>
              <a:rPr lang="ru-RU" dirty="0">
                <a:sym typeface="Wingdings 2" pitchFamily="18" charset="2"/>
              </a:rPr>
              <a:t> представляет собой </a:t>
            </a:r>
            <a:r>
              <a:rPr lang="ru-RU" dirty="0" smtClean="0">
                <a:sym typeface="Wingdings 2" pitchFamily="18" charset="2"/>
              </a:rPr>
              <a:t>инструкцию вида </a:t>
            </a:r>
            <a:r>
              <a:rPr lang="en-US" i="1" dirty="0" smtClean="0">
                <a:sym typeface="Wingdings 2" pitchFamily="18" charset="2"/>
              </a:rPr>
              <a:t>replacement</a:t>
            </a:r>
            <a:r>
              <a:rPr lang="en-US" dirty="0" smtClean="0">
                <a:sym typeface="Wingdings 2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</a:t>
            </a:r>
            <a:r>
              <a:rPr lang="en-US" dirty="0">
                <a:sym typeface="Wingdings 2" pitchFamily="18" charset="2"/>
              </a:rPr>
              <a:t> </a:t>
            </a:r>
            <a:r>
              <a:rPr lang="en-US" i="1" dirty="0">
                <a:sym typeface="Wingdings 2" pitchFamily="18" charset="2"/>
              </a:rPr>
              <a:t>template</a:t>
            </a:r>
            <a:r>
              <a:rPr lang="en-US" dirty="0">
                <a:sym typeface="Wingdings 2" pitchFamily="18" charset="2"/>
              </a:rPr>
              <a:t> {</a:t>
            </a:r>
            <a:r>
              <a:rPr lang="en-US" i="1" dirty="0" smtClean="0">
                <a:sym typeface="Wingdings 2" pitchFamily="18" charset="2"/>
              </a:rPr>
              <a:t>action</a:t>
            </a:r>
            <a:r>
              <a:rPr lang="en-US" dirty="0" smtClean="0">
                <a:sym typeface="Wingdings 2" pitchFamily="18" charset="2"/>
              </a:rPr>
              <a:t>}</a:t>
            </a:r>
            <a:r>
              <a:rPr lang="ru-RU" dirty="0" smtClean="0">
                <a:sym typeface="Wingdings 2" pitchFamily="18" charset="2"/>
              </a:rPr>
              <a:t>, где</a:t>
            </a:r>
            <a:r>
              <a:rPr lang="en-US" dirty="0" smtClean="0">
                <a:sym typeface="Wingdings 2" pitchFamily="18" charset="2"/>
              </a:rPr>
              <a:t> </a:t>
            </a:r>
            <a:r>
              <a:rPr lang="en-US" i="1" dirty="0">
                <a:sym typeface="Wingdings 2" pitchFamily="18" charset="2"/>
              </a:rPr>
              <a:t>replacement – </a:t>
            </a:r>
            <a:r>
              <a:rPr lang="ru-RU" dirty="0">
                <a:sym typeface="Wingdings 2" pitchFamily="18" charset="2"/>
              </a:rPr>
              <a:t>отдельный</a:t>
            </a:r>
            <a:r>
              <a:rPr lang="en-US" dirty="0">
                <a:sym typeface="Wingdings 2" pitchFamily="18" charset="2"/>
              </a:rPr>
              <a:t> </a:t>
            </a:r>
            <a:r>
              <a:rPr lang="ru-RU" dirty="0">
                <a:sym typeface="Wingdings 2" pitchFamily="18" charset="2"/>
              </a:rPr>
              <a:t>узел</a:t>
            </a:r>
            <a:r>
              <a:rPr lang="en-US" dirty="0">
                <a:sym typeface="Wingdings 2" pitchFamily="18" charset="2"/>
              </a:rPr>
              <a:t>, </a:t>
            </a:r>
            <a:r>
              <a:rPr lang="en-US" i="1" dirty="0">
                <a:sym typeface="Wingdings 2" pitchFamily="18" charset="2"/>
              </a:rPr>
              <a:t>template </a:t>
            </a:r>
            <a:r>
              <a:rPr lang="en-US" dirty="0">
                <a:sym typeface="Wingdings 2" pitchFamily="18" charset="2"/>
              </a:rPr>
              <a:t>– </a:t>
            </a:r>
            <a:r>
              <a:rPr lang="ru-RU" dirty="0">
                <a:sym typeface="Wingdings 2" pitchFamily="18" charset="2"/>
              </a:rPr>
              <a:t>шаблон (поддерево)</a:t>
            </a:r>
            <a:r>
              <a:rPr lang="en-US" dirty="0">
                <a:sym typeface="Wingdings 2" pitchFamily="18" charset="2"/>
              </a:rPr>
              <a:t>, </a:t>
            </a:r>
            <a:r>
              <a:rPr lang="en-US" i="1" dirty="0" smtClean="0">
                <a:sym typeface="Wingdings 2" pitchFamily="18" charset="2"/>
              </a:rPr>
              <a:t>action </a:t>
            </a:r>
            <a:r>
              <a:rPr lang="en-US" dirty="0">
                <a:sym typeface="Wingdings 2" pitchFamily="18" charset="2"/>
              </a:rPr>
              <a:t>–</a:t>
            </a:r>
            <a:r>
              <a:rPr lang="ru-RU" dirty="0">
                <a:sym typeface="Wingdings 2" pitchFamily="18" charset="2"/>
              </a:rPr>
              <a:t>  действие</a:t>
            </a:r>
            <a:r>
              <a:rPr lang="ru-RU" i="1" dirty="0">
                <a:sym typeface="Wingdings 2" pitchFamily="18" charset="2"/>
              </a:rPr>
              <a:t> </a:t>
            </a:r>
            <a:r>
              <a:rPr lang="ru-RU" dirty="0">
                <a:sym typeface="Wingdings 2" pitchFamily="18" charset="2"/>
              </a:rPr>
              <a:t>(фрагмент генерируемого кода, соответствующий </a:t>
            </a:r>
            <a:r>
              <a:rPr lang="ru-RU" dirty="0" smtClean="0">
                <a:sym typeface="Wingdings 2" pitchFamily="18" charset="2"/>
              </a:rPr>
              <a:t>шаблону</a:t>
            </a:r>
            <a:r>
              <a:rPr lang="ru-RU" dirty="0">
                <a:sym typeface="Wingdings 2" pitchFamily="18" charset="2"/>
              </a:rPr>
              <a:t>)</a:t>
            </a:r>
            <a:r>
              <a:rPr lang="en-US" dirty="0" smtClean="0">
                <a:sym typeface="Wingdings 2" pitchFamily="18" charset="2"/>
              </a:rPr>
              <a:t>.</a:t>
            </a:r>
            <a:r>
              <a:rPr lang="ru-RU" dirty="0" smtClean="0">
                <a:sym typeface="Wingdings 2" pitchFamily="18" charset="2"/>
              </a:rPr>
              <a:t> Множество </a:t>
            </a:r>
            <a:r>
              <a:rPr lang="ru-RU" dirty="0">
                <a:sym typeface="Wingdings 2" pitchFamily="18" charset="2"/>
              </a:rPr>
              <a:t>правил преобразования дерева именуется схемой </a:t>
            </a:r>
            <a:r>
              <a:rPr lang="ru-RU" dirty="0" smtClean="0">
                <a:sym typeface="Wingdings 2" pitchFamily="18" charset="2"/>
              </a:rPr>
              <a:t>трансляции </a:t>
            </a:r>
            <a:r>
              <a:rPr lang="ru-RU" dirty="0">
                <a:sym typeface="Wingdings 2" pitchFamily="18" charset="2"/>
              </a:rPr>
              <a:t>дерева</a:t>
            </a:r>
            <a:r>
              <a:rPr lang="ru-RU" dirty="0" smtClean="0">
                <a:sym typeface="Wingdings 2" pitchFamily="18" charset="2"/>
              </a:rPr>
              <a:t>.</a:t>
            </a:r>
            <a:endParaRPr lang="ru-RU" dirty="0">
              <a:sym typeface="Wingdings 2" pitchFamily="18" charset="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387800" y="2198146"/>
            <a:ext cx="87852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dirty="0">
                <a:sym typeface="Wingdings 2" pitchFamily="18" charset="2"/>
              </a:rPr>
              <a:t>Е</a:t>
            </a:r>
            <a:r>
              <a:rPr lang="ru-RU" dirty="0" smtClean="0">
                <a:sym typeface="Wingdings 2" pitchFamily="18" charset="2"/>
              </a:rPr>
              <a:t>сли </a:t>
            </a:r>
            <a:r>
              <a:rPr lang="ru-RU" dirty="0">
                <a:sym typeface="Wingdings 2" pitchFamily="18" charset="2"/>
              </a:rPr>
              <a:t>входное дерево содержит поддерево, соответствующее 	</a:t>
            </a:r>
          </a:p>
          <a:p>
            <a:pPr lvl="1"/>
            <a:r>
              <a:rPr lang="ru-RU" dirty="0" smtClean="0">
                <a:sym typeface="Wingdings 2" pitchFamily="18" charset="2"/>
              </a:rPr>
              <a:t>данному </a:t>
            </a:r>
            <a:r>
              <a:rPr lang="ru-RU" dirty="0">
                <a:sym typeface="Wingdings 2" pitchFamily="18" charset="2"/>
              </a:rPr>
              <a:t>шаблону, то это поддерево можно заменить одним узлом </a:t>
            </a:r>
            <a:endParaRPr lang="ru-RU" dirty="0" smtClean="0">
              <a:sym typeface="Wingdings 2" pitchFamily="18" charset="2"/>
            </a:endParaRPr>
          </a:p>
          <a:p>
            <a:pPr lvl="1"/>
            <a:r>
              <a:rPr lang="ru-RU" dirty="0" smtClean="0">
                <a:sym typeface="Wingdings 2" pitchFamily="18" charset="2"/>
              </a:rPr>
              <a:t>с </a:t>
            </a:r>
            <a:r>
              <a:rPr lang="ru-RU" dirty="0">
                <a:sym typeface="Wingdings 2" pitchFamily="18" charset="2"/>
              </a:rPr>
              <a:t>меткой </a:t>
            </a:r>
            <a:r>
              <a:rPr lang="en-US" b="1" i="1" dirty="0" err="1">
                <a:latin typeface="Times New Roman" pitchFamily="18" charset="0"/>
              </a:rPr>
              <a:t>R</a:t>
            </a:r>
            <a:r>
              <a:rPr lang="en-US" b="1" i="1" baseline="-25000" dirty="0" err="1">
                <a:latin typeface="Times New Roman" pitchFamily="18" charset="0"/>
              </a:rPr>
              <a:t>i</a:t>
            </a:r>
            <a:r>
              <a:rPr lang="ru-RU" dirty="0">
                <a:sym typeface="Wingdings 2" pitchFamily="18" charset="2"/>
              </a:rPr>
              <a:t> и сгенерировать команду </a:t>
            </a:r>
            <a:r>
              <a:rPr lang="en-US" b="1" dirty="0">
                <a:latin typeface="Courier New" pitchFamily="49" charset="0"/>
                <a:sym typeface="Wingdings 2" pitchFamily="18" charset="2"/>
              </a:rPr>
              <a:t>ADD </a:t>
            </a:r>
            <a:r>
              <a:rPr lang="en-US" b="1" dirty="0" err="1">
                <a:latin typeface="Courier New" pitchFamily="49" charset="0"/>
                <a:sym typeface="Wingdings 2" pitchFamily="18" charset="2"/>
              </a:rPr>
              <a:t>Ri</a:t>
            </a:r>
            <a:r>
              <a:rPr lang="ru-RU" b="1" dirty="0">
                <a:latin typeface="Courier New" pitchFamily="49" charset="0"/>
                <a:sym typeface="Wingdings 2" pitchFamily="18" charset="2"/>
              </a:rPr>
              <a:t>, </a:t>
            </a:r>
            <a:r>
              <a:rPr lang="en-US" b="1" dirty="0" err="1">
                <a:latin typeface="Courier New" pitchFamily="49" charset="0"/>
                <a:sym typeface="Wingdings 2" pitchFamily="18" charset="2"/>
              </a:rPr>
              <a:t>Ri</a:t>
            </a:r>
            <a:r>
              <a:rPr lang="ru-RU" b="1" dirty="0">
                <a:latin typeface="Courier New" pitchFamily="49" charset="0"/>
                <a:sym typeface="Wingdings 2" pitchFamily="18" charset="2"/>
              </a:rPr>
              <a:t>, </a:t>
            </a:r>
            <a:r>
              <a:rPr lang="en-US" b="1" dirty="0" err="1">
                <a:latin typeface="Courier New" pitchFamily="49" charset="0"/>
                <a:sym typeface="Wingdings 2" pitchFamily="18" charset="2"/>
              </a:rPr>
              <a:t>Rj</a:t>
            </a:r>
            <a:r>
              <a:rPr lang="ru-RU" i="1" dirty="0">
                <a:sym typeface="Wingdings 2" pitchFamily="18" charset="2"/>
              </a:rPr>
              <a:t>.</a:t>
            </a:r>
            <a:endParaRPr lang="ru-RU" dirty="0">
              <a:sym typeface="Wingdings 2" pitchFamily="18" charset="2"/>
            </a:endParaRPr>
          </a:p>
          <a:p>
            <a:pPr lvl="1"/>
            <a:endParaRPr lang="ru-RU" dirty="0">
              <a:sym typeface="Wingdings 2" pitchFamily="18" charset="2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7002270" y="1962032"/>
            <a:ext cx="1765300" cy="941388"/>
            <a:chOff x="2363" y="2614"/>
            <a:chExt cx="1112" cy="593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2608" y="2614"/>
              <a:ext cx="867" cy="593"/>
              <a:chOff x="3025" y="2614"/>
              <a:chExt cx="867" cy="593"/>
            </a:xfrm>
          </p:grpSpPr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3356" y="2614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b="1"/>
                  <a:t>+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3651" y="2972"/>
                <a:ext cx="24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i="1">
                    <a:latin typeface="Times New Roman" pitchFamily="18" charset="0"/>
                  </a:rPr>
                  <a:t>R</a:t>
                </a:r>
                <a:r>
                  <a:rPr lang="en-US" b="1" i="1" baseline="-25000">
                    <a:latin typeface="Times New Roman" pitchFamily="18" charset="0"/>
                  </a:rPr>
                  <a:t>j</a:t>
                </a:r>
                <a:endParaRPr lang="ru-RU" b="1" i="1" baseline="-25000">
                  <a:latin typeface="Times New Roman" pitchFamily="18" charset="0"/>
                </a:endParaRP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3025" y="2976"/>
                <a:ext cx="2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i="1" dirty="0" err="1">
                    <a:latin typeface="Times New Roman" pitchFamily="18" charset="0"/>
                  </a:rPr>
                  <a:t>R</a:t>
                </a:r>
                <a:r>
                  <a:rPr lang="en-US" b="1" i="1" baseline="-25000" dirty="0" err="1">
                    <a:latin typeface="Times New Roman" pitchFamily="18" charset="0"/>
                  </a:rPr>
                  <a:t>i</a:t>
                </a:r>
                <a:endParaRPr lang="ru-RU" b="1" i="1" baseline="-25000" dirty="0">
                  <a:latin typeface="Times New Roman" pitchFamily="18" charset="0"/>
                </a:endParaRP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 flipH="1">
                <a:off x="3188" y="2845"/>
                <a:ext cx="205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 b="1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>
                <a:off x="3515" y="2845"/>
                <a:ext cx="205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 b="1"/>
              </a:p>
            </p:txBody>
          </p:sp>
        </p:grp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2363" y="2614"/>
              <a:ext cx="2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R</a:t>
              </a:r>
              <a:r>
                <a:rPr lang="en-US" b="1" i="1" baseline="-25000">
                  <a:latin typeface="Times New Roman" pitchFamily="18" charset="0"/>
                </a:rPr>
                <a:t>i</a:t>
              </a:r>
              <a:endParaRPr lang="ru-RU" b="1" i="1" baseline="-25000">
                <a:latin typeface="Times New Roman" pitchFamily="18" charset="0"/>
              </a:endParaRP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2653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>
                  <a:sym typeface="Symbol" pitchFamily="18" charset="2"/>
                </a:rPr>
                <a:t></a:t>
              </a:r>
            </a:p>
          </p:txBody>
        </p:sp>
      </p:grp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526995" y="1958315"/>
            <a:ext cx="223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Courier New" pitchFamily="49" charset="0"/>
                <a:sym typeface="Wingdings 2" pitchFamily="18" charset="2"/>
              </a:rPr>
              <a:t>{ADD </a:t>
            </a:r>
            <a:r>
              <a:rPr lang="en-US" sz="1600" b="1" dirty="0" err="1">
                <a:latin typeface="Courier New" pitchFamily="49" charset="0"/>
                <a:sym typeface="Wingdings 2" pitchFamily="18" charset="2"/>
              </a:rPr>
              <a:t>Ri</a:t>
            </a:r>
            <a:r>
              <a:rPr lang="ru-RU" sz="1600" b="1" dirty="0">
                <a:latin typeface="Courier New" pitchFamily="49" charset="0"/>
                <a:sym typeface="Wingdings 2" pitchFamily="18" charset="2"/>
              </a:rPr>
              <a:t>, </a:t>
            </a:r>
            <a:r>
              <a:rPr lang="en-US" sz="1600" b="1" dirty="0" err="1">
                <a:latin typeface="Courier New" pitchFamily="49" charset="0"/>
                <a:sym typeface="Wingdings 2" pitchFamily="18" charset="2"/>
              </a:rPr>
              <a:t>Ri</a:t>
            </a:r>
            <a:r>
              <a:rPr lang="ru-RU" sz="1600" b="1" dirty="0">
                <a:latin typeface="Courier New" pitchFamily="49" charset="0"/>
                <a:sym typeface="Wingdings 2" pitchFamily="18" charset="2"/>
              </a:rPr>
              <a:t>, </a:t>
            </a:r>
            <a:r>
              <a:rPr lang="en-US" sz="1600" b="1" dirty="0" err="1">
                <a:latin typeface="Courier New" pitchFamily="49" charset="0"/>
                <a:sym typeface="Wingdings 2" pitchFamily="18" charset="2"/>
              </a:rPr>
              <a:t>Rj</a:t>
            </a:r>
            <a:r>
              <a:rPr lang="en-US" sz="1600" b="1" dirty="0">
                <a:latin typeface="Courier New" pitchFamily="49" charset="0"/>
                <a:sym typeface="Wingdings 2" pitchFamily="18" charset="2"/>
              </a:rPr>
              <a:t>}</a:t>
            </a:r>
            <a:endParaRPr lang="ru-RU" sz="1600" b="1" dirty="0">
              <a:latin typeface="Courier New" pitchFamily="49" charset="0"/>
              <a:sym typeface="Wingdings 2" pitchFamily="18" charset="2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6450" y="3100896"/>
            <a:ext cx="9036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sym typeface="Wingdings 2" pitchFamily="18" charset="2"/>
              </a:rPr>
              <a:t>54. Гнездо </a:t>
            </a:r>
            <a:r>
              <a:rPr lang="ru-RU" b="1" dirty="0" smtClean="0">
                <a:sym typeface="Wingdings 2" pitchFamily="18" charset="2"/>
              </a:rPr>
              <a:t>циклов *** </a:t>
            </a:r>
            <a:r>
              <a:rPr lang="ru-RU" dirty="0" smtClean="0">
                <a:sym typeface="Wingdings 2" pitchFamily="18" charset="2"/>
              </a:rPr>
              <a:t> </a:t>
            </a:r>
            <a:r>
              <a:rPr lang="ru-RU" dirty="0" smtClean="0">
                <a:sym typeface="Wingdings 2" pitchFamily="18" charset="2"/>
              </a:rPr>
              <a:t>- композиция нескольких циклов (один в другом)</a:t>
            </a:r>
            <a:r>
              <a:rPr lang="ru-RU" b="1" dirty="0" smtClean="0">
                <a:sym typeface="Wingdings 2" pitchFamily="18" charset="2"/>
              </a:rPr>
              <a:t>.</a:t>
            </a:r>
            <a:endParaRPr lang="ru-RU" dirty="0"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483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87338" y="2420938"/>
            <a:ext cx="8316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734227"/>
              </p:ext>
            </p:extLst>
          </p:nvPr>
        </p:nvGraphicFramePr>
        <p:xfrm>
          <a:off x="341530" y="2577254"/>
          <a:ext cx="8685965" cy="1841856"/>
        </p:xfrm>
        <a:graphic>
          <a:graphicData uri="http://schemas.openxmlformats.org/drawingml/2006/table">
            <a:tbl>
              <a:tblPr/>
              <a:tblGrid>
                <a:gridCol w="2610291"/>
                <a:gridCol w="6075674"/>
              </a:tblGrid>
              <a:tr h="230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Инструкции перехода:</a:t>
                      </a:r>
                    </a:p>
                  </a:txBody>
                  <a:tcPr marL="87085" marR="87085" marT="43542" marB="435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085" marR="87085" marT="43542" marB="4354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goto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L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085" marR="87085" marT="43542" marB="435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Безусловный переход: следующей будет выполнена инструкция с меткой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marL="87085" marR="87085" marT="43542" marB="435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ifTrue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goto L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085" marR="87085" marT="43542" marB="435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Условный переход: если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истинно, следующей будет выполнена инструкция с меткой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87085" marR="87085" marT="43542" marB="435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ifFalse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x goto L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085" marR="87085" marT="43542" marB="435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Условный переход: если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ложно, следующей будет выполнена инструкция с меткой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marL="87085" marR="87085" marT="43542" marB="435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07268"/>
              </p:ext>
            </p:extLst>
          </p:nvPr>
        </p:nvGraphicFramePr>
        <p:xfrm>
          <a:off x="341530" y="4599130"/>
          <a:ext cx="8685965" cy="1999640"/>
        </p:xfrm>
        <a:graphic>
          <a:graphicData uri="http://schemas.openxmlformats.org/drawingml/2006/table">
            <a:tbl>
              <a:tblPr/>
              <a:tblGrid>
                <a:gridCol w="1465703"/>
                <a:gridCol w="7220262"/>
              </a:tblGrid>
              <a:tr h="234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◊ Процедуры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811" marR="80811" marT="40405" marB="404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811" marR="80811" marT="40405" marB="40405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param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х</a:t>
                      </a:r>
                    </a:p>
                  </a:txBody>
                  <a:tcPr marL="80811" marR="80811" marT="40405" marB="404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Передача фактического параметра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вызываемой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процедуре (если вызываемая процедура имеет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параметров, то инструкции ее вызова предшествует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нструкций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param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0811" marR="80811" marT="40405" marB="404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call p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80811" marR="80811" marT="40405" marB="404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Вызов процедуры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имеющей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параметров</a:t>
                      </a:r>
                    </a:p>
                  </a:txBody>
                  <a:tcPr marL="80811" marR="80811" marT="40405" marB="404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return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80811" marR="80811" marT="40405" marB="404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Возврат из процедуры </a:t>
                      </a:r>
                      <a:b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необязательное возвращаемое значение </a:t>
                      </a:r>
                    </a:p>
                  </a:txBody>
                  <a:tcPr marL="80811" marR="80811" marT="40405" marB="404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-1234091" y="3163458"/>
            <a:ext cx="2741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2. Виды инструкций</a:t>
            </a:r>
            <a:endParaRPr lang="en-US" sz="1200" b="1" dirty="0"/>
          </a:p>
        </p:txBody>
      </p:sp>
      <p:graphicFrame>
        <p:nvGraphicFramePr>
          <p:cNvPr id="13" name="Group 3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00830"/>
              </p:ext>
            </p:extLst>
          </p:nvPr>
        </p:nvGraphicFramePr>
        <p:xfrm>
          <a:off x="341530" y="53625"/>
          <a:ext cx="7561457" cy="2389792"/>
        </p:xfrm>
        <a:graphic>
          <a:graphicData uri="http://schemas.openxmlformats.org/drawingml/2006/table">
            <a:tbl>
              <a:tblPr/>
              <a:tblGrid>
                <a:gridCol w="2533775"/>
                <a:gridCol w="5027682"/>
              </a:tblGrid>
              <a:tr h="319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◊ Инструкции присваивания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z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имена (адреса) переменных или константы):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/>
                        </a:rPr>
                        <a:t>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op, y,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z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выполнить бинарную операцию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ор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над операндами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z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поместить результат в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/>
                        </a:rPr>
                        <a:t>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op, y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выполнить унарную операцию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ор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над операндом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поместить результат в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/>
                        </a:rPr>
                        <a:t>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скопировать значение переменной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в переменную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х[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/>
                        </a:rPr>
                        <a:t>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поместить значение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ю по отношению к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ячейку памяти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sym typeface="Symbol"/>
                        </a:rPr>
                        <a:t>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поместить значение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ой по отношению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ячейки памяти в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BBE8-3709-4D4C-A40F-6AE28708F4AA}" type="slidenum">
              <a:rPr lang="ru-RU"/>
              <a:pPr/>
              <a:t>20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6505" y="1673805"/>
            <a:ext cx="57837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55. Локальное распределение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регистров (1)</a:t>
            </a:r>
            <a:endParaRPr lang="ru-RU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7950" y="2049227"/>
            <a:ext cx="8920163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tabLst>
                <a:tab pos="893763" algn="l"/>
              </a:tabLst>
            </a:pPr>
            <a:r>
              <a:rPr lang="ru-RU" sz="2000" dirty="0" smtClean="0">
                <a:sym typeface="Wingdings 2" pitchFamily="18" charset="2"/>
              </a:rPr>
              <a:t>		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Дескриптор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DR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[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]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регистра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r</a:t>
            </a:r>
            <a:r>
              <a:rPr lang="ru-RU" sz="2000" i="1" dirty="0">
                <a:sym typeface="Wingdings 2" pitchFamily="18" charset="2"/>
              </a:rPr>
              <a:t> </a:t>
            </a:r>
            <a:r>
              <a:rPr lang="ru-RU" sz="2000" dirty="0">
                <a:sym typeface="Wingdings 2" pitchFamily="18" charset="2"/>
              </a:rPr>
              <a:t>указывает, значение какой 			</a:t>
            </a:r>
            <a:r>
              <a:rPr lang="ru-RU" sz="2000" dirty="0" smtClean="0">
                <a:sym typeface="Wingdings 2" pitchFamily="18" charset="2"/>
              </a:rPr>
              <a:t>переменной </a:t>
            </a:r>
            <a:r>
              <a:rPr lang="ru-RU" sz="2000" dirty="0">
                <a:sym typeface="Wingdings 2" pitchFamily="18" charset="2"/>
              </a:rPr>
              <a:t>содержится на регистре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r</a:t>
            </a:r>
            <a:r>
              <a:rPr lang="en-US" sz="2000" i="1" dirty="0">
                <a:latin typeface="Times New Roman" pitchFamily="18" charset="0"/>
                <a:sym typeface="Wingdings 2" pitchFamily="18" charset="2"/>
              </a:rPr>
              <a:t> </a:t>
            </a:r>
            <a:r>
              <a:rPr lang="ru-RU" sz="2000" dirty="0">
                <a:sym typeface="Wingdings 2" pitchFamily="18" charset="2"/>
              </a:rPr>
              <a:t>(на каждом регистре могут 		</a:t>
            </a:r>
            <a:r>
              <a:rPr lang="ru-RU" sz="2000" dirty="0" smtClean="0">
                <a:sym typeface="Wingdings 2" pitchFamily="18" charset="2"/>
              </a:rPr>
              <a:t>храниться </a:t>
            </a:r>
            <a:r>
              <a:rPr lang="ru-RU" sz="2000" dirty="0">
                <a:sym typeface="Wingdings 2" pitchFamily="18" charset="2"/>
              </a:rPr>
              <a:t>значения одного или нескольких </a:t>
            </a:r>
            <a:r>
              <a:rPr lang="ru-RU" sz="2000" dirty="0" smtClean="0">
                <a:sym typeface="Wingdings 2" pitchFamily="18" charset="2"/>
              </a:rPr>
              <a:t>имен)</a:t>
            </a:r>
          </a:p>
          <a:p>
            <a:pPr marL="342900" indent="-342900">
              <a:spcBef>
                <a:spcPts val="600"/>
              </a:spcBef>
              <a:tabLst>
                <a:tab pos="893763" algn="l"/>
              </a:tabLst>
            </a:pPr>
            <a:r>
              <a:rPr lang="ru-RU" sz="2000" dirty="0" smtClean="0">
                <a:sym typeface="Wingdings 2" pitchFamily="18" charset="2"/>
              </a:rPr>
              <a:t> 		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Дескриптор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[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]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переменной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a</a:t>
            </a:r>
            <a:r>
              <a:rPr lang="ru-RU" sz="2000" dirty="0">
                <a:sym typeface="Wingdings 2" pitchFamily="18" charset="2"/>
              </a:rPr>
              <a:t> </a:t>
            </a:r>
            <a:r>
              <a:rPr lang="ru-RU" sz="2000" dirty="0" smtClean="0">
                <a:sym typeface="Wingdings 2" pitchFamily="18" charset="2"/>
              </a:rPr>
              <a:t>указывает</a:t>
            </a:r>
            <a:r>
              <a:rPr lang="en-US" sz="2000" dirty="0" smtClean="0">
                <a:sym typeface="Wingdings 2" pitchFamily="18" charset="2"/>
              </a:rPr>
              <a:t> </a:t>
            </a:r>
            <a:r>
              <a:rPr lang="ru-RU" sz="2000" dirty="0" smtClean="0">
                <a:sym typeface="Wingdings 2" pitchFamily="18" charset="2"/>
              </a:rPr>
              <a:t>адрес текущего 	значения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a</a:t>
            </a:r>
            <a:r>
              <a:rPr lang="ru-RU" sz="2000" dirty="0" smtClean="0">
                <a:sym typeface="Wingdings 2" pitchFamily="18" charset="2"/>
              </a:rPr>
              <a:t>. Это может быть регистр, адрес памяти, указатель</a:t>
            </a:r>
            <a:r>
              <a:rPr lang="en-US" sz="2000" dirty="0" smtClean="0">
                <a:sym typeface="Wingdings 2" pitchFamily="18" charset="2"/>
              </a:rPr>
              <a:t/>
            </a:r>
            <a:br>
              <a:rPr lang="en-US" sz="2000" dirty="0" smtClean="0">
                <a:sym typeface="Wingdings 2" pitchFamily="18" charset="2"/>
              </a:rPr>
            </a:br>
            <a:r>
              <a:rPr lang="en-US" sz="2000" dirty="0" smtClean="0">
                <a:sym typeface="Wingdings 2" pitchFamily="18" charset="2"/>
              </a:rPr>
              <a:t>	</a:t>
            </a:r>
            <a:r>
              <a:rPr lang="ru-RU" sz="2000" dirty="0" smtClean="0">
                <a:sym typeface="Wingdings 2" pitchFamily="18" charset="2"/>
              </a:rPr>
              <a:t>стека</a:t>
            </a:r>
            <a:r>
              <a:rPr lang="ru-RU" sz="2000" dirty="0">
                <a:sym typeface="Wingdings 2" pitchFamily="18" charset="2"/>
              </a:rPr>
              <a:t>		</a:t>
            </a:r>
          </a:p>
          <a:p>
            <a:pPr marL="342900" indent="-342900">
              <a:spcBef>
                <a:spcPts val="600"/>
              </a:spcBef>
              <a:tabLst>
                <a:tab pos="893763" algn="l"/>
              </a:tabLst>
            </a:pPr>
            <a:r>
              <a:rPr lang="ru-RU" sz="2000" dirty="0" smtClean="0">
                <a:sym typeface="Wingdings 2" pitchFamily="18" charset="2"/>
              </a:rPr>
              <a:t></a:t>
            </a:r>
            <a:r>
              <a:rPr lang="en-US" sz="2000" dirty="0" smtClean="0">
                <a:sym typeface="Wingdings 2" pitchFamily="18" charset="2"/>
              </a:rPr>
              <a:t>		</a:t>
            </a:r>
            <a:r>
              <a:rPr lang="ru-RU" sz="2000" dirty="0" smtClean="0">
                <a:sym typeface="Wingdings 2" pitchFamily="18" charset="2"/>
              </a:rPr>
              <a:t>Пусть определена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функция</a:t>
            </a:r>
            <a:r>
              <a:rPr lang="ru-RU" sz="2000" dirty="0" smtClean="0"/>
              <a:t> </a:t>
            </a:r>
            <a:r>
              <a:rPr lang="en-US" sz="2400" i="1" dirty="0">
                <a:latin typeface="Times New Roman" pitchFamily="18" charset="0"/>
              </a:rPr>
              <a:t>getReg </a:t>
            </a:r>
            <a:r>
              <a:rPr lang="ru-RU" sz="2400" dirty="0">
                <a:latin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</a:rPr>
              <a:t>I</a:t>
            </a:r>
            <a:r>
              <a:rPr lang="ru-RU" sz="2400" dirty="0">
                <a:latin typeface="Times New Roman" pitchFamily="18" charset="0"/>
              </a:rPr>
              <a:t>)</a:t>
            </a:r>
            <a:r>
              <a:rPr lang="ru-RU" sz="2000" dirty="0"/>
              <a:t>, </a:t>
            </a:r>
            <a:r>
              <a:rPr lang="ru-RU" sz="2000" dirty="0" smtClean="0"/>
              <a:t>имеющая </a:t>
            </a:r>
            <a:r>
              <a:rPr lang="ru-RU" sz="2000" dirty="0"/>
              <a:t>доступ </a:t>
            </a:r>
            <a:r>
              <a:rPr lang="ru-RU" sz="2000" dirty="0" smtClean="0"/>
              <a:t>ко всем 	дескрипторам регистров </a:t>
            </a:r>
            <a:r>
              <a:rPr lang="ru-RU" sz="2000" dirty="0"/>
              <a:t>и адресов, а также к другим атрибутам </a:t>
            </a:r>
            <a:r>
              <a:rPr lang="ru-RU" sz="2000" dirty="0" smtClean="0"/>
              <a:t>	объектов</a:t>
            </a:r>
            <a:r>
              <a:rPr lang="ru-RU" sz="2000" dirty="0"/>
              <a:t>, хранящимся </a:t>
            </a:r>
            <a:r>
              <a:rPr lang="ru-RU" sz="2000" dirty="0" smtClean="0"/>
              <a:t>в </a:t>
            </a:r>
            <a:r>
              <a:rPr lang="ru-RU" sz="2000" dirty="0"/>
              <a:t>таблице символов,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которая назначает </a:t>
            </a:r>
            <a:r>
              <a:rPr lang="ru-RU" sz="2000" dirty="0"/>
              <a:t>регистры для операндов и </a:t>
            </a:r>
            <a:r>
              <a:rPr lang="ru-RU" sz="2000" dirty="0" smtClean="0"/>
              <a:t>результата </a:t>
            </a:r>
            <a:br>
              <a:rPr lang="ru-RU" sz="2000" dirty="0" smtClean="0"/>
            </a:br>
            <a:r>
              <a:rPr lang="ru-RU" sz="2000" dirty="0" smtClean="0"/>
              <a:t>	команды </a:t>
            </a:r>
            <a:r>
              <a:rPr lang="en-US" sz="2400" i="1" dirty="0">
                <a:latin typeface="Times New Roman" pitchFamily="18" charset="0"/>
              </a:rPr>
              <a:t>I</a:t>
            </a:r>
            <a:r>
              <a:rPr lang="ru-RU" sz="2000" i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marL="342900" indent="-342900">
              <a:spcBef>
                <a:spcPts val="600"/>
              </a:spcBef>
              <a:tabLst>
                <a:tab pos="893763" algn="l"/>
              </a:tabLst>
            </a:pPr>
            <a:r>
              <a:rPr lang="ru-RU" sz="2000" dirty="0" smtClean="0">
                <a:sym typeface="Wingdings 2" pitchFamily="18" charset="2"/>
              </a:rPr>
              <a:t> 		</a:t>
            </a:r>
            <a:r>
              <a:rPr lang="ru-RU" sz="2000" dirty="0"/>
              <a:t>	</a:t>
            </a:r>
            <a:r>
              <a:rPr lang="ru-RU" sz="2000" dirty="0" smtClean="0">
                <a:sym typeface="Wingdings 2" pitchFamily="18" charset="2"/>
              </a:rPr>
              <a:t>Функция</a:t>
            </a:r>
            <a:r>
              <a:rPr lang="ru-RU" sz="20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getReg </a:t>
            </a:r>
            <a:r>
              <a:rPr lang="ru-RU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</a:rPr>
              <a:t>)</a:t>
            </a:r>
            <a:r>
              <a:rPr lang="ru-RU" sz="2000" dirty="0" smtClean="0"/>
              <a:t> позволяет назначать регистры во время 	выбора команд</a:t>
            </a:r>
            <a:endParaRPr lang="ru-RU" sz="20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07950" y="98630"/>
            <a:ext cx="892016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sym typeface="Wingdings 2" pitchFamily="18" charset="2"/>
              </a:rPr>
              <a:t>	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Распределение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регистров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	</a:t>
            </a:r>
            <a:r>
              <a:rPr lang="ru-RU" sz="2000" dirty="0" smtClean="0">
                <a:sym typeface="Wingdings 2" pitchFamily="18" charset="2"/>
              </a:rPr>
              <a:t>отображает </a:t>
            </a:r>
            <a:r>
              <a:rPr lang="ru-RU" sz="2000" dirty="0">
                <a:sym typeface="Wingdings 2" pitchFamily="18" charset="2"/>
              </a:rPr>
              <a:t>неограниченное </a:t>
            </a:r>
            <a:r>
              <a:rPr lang="ru-RU" sz="2000" dirty="0" smtClean="0">
                <a:sym typeface="Wingdings 2" pitchFamily="18" charset="2"/>
              </a:rPr>
              <a:t>множество </a:t>
            </a:r>
            <a:r>
              <a:rPr lang="ru-RU" sz="2000" dirty="0">
                <a:sym typeface="Wingdings 2" pitchFamily="18" charset="2"/>
              </a:rPr>
              <a:t>имен (псевдорегистров) </a:t>
            </a:r>
            <a:r>
              <a:rPr lang="ru-RU" sz="2000" dirty="0" smtClean="0">
                <a:sym typeface="Wingdings 2" pitchFamily="18" charset="2"/>
              </a:rPr>
              <a:t>	на </a:t>
            </a:r>
            <a:r>
              <a:rPr lang="ru-RU" sz="2000" dirty="0">
                <a:sym typeface="Wingdings 2" pitchFamily="18" charset="2"/>
              </a:rPr>
              <a:t>конечное множество </a:t>
            </a:r>
            <a:r>
              <a:rPr lang="ru-RU" sz="2000" dirty="0" smtClean="0">
                <a:sym typeface="Wingdings 2" pitchFamily="18" charset="2"/>
              </a:rPr>
              <a:t>физических регистров целевой </a:t>
            </a:r>
            <a:r>
              <a:rPr lang="ru-RU" sz="2000" dirty="0">
                <a:sym typeface="Wingdings 2" pitchFamily="18" charset="2"/>
              </a:rPr>
              <a:t>машины</a:t>
            </a:r>
            <a:r>
              <a:rPr lang="ru-RU" sz="2000" dirty="0" smtClean="0">
                <a:sym typeface="Wingdings 2" pitchFamily="18" charset="2"/>
              </a:rPr>
              <a:t>, 	Это </a:t>
            </a:r>
            <a:r>
              <a:rPr lang="en-US" sz="2000" dirty="0">
                <a:sym typeface="Wingdings 2" pitchFamily="18" charset="2"/>
              </a:rPr>
              <a:t>NP</a:t>
            </a:r>
            <a:r>
              <a:rPr lang="ru-RU" sz="2000" dirty="0">
                <a:sym typeface="Wingdings 2" pitchFamily="18" charset="2"/>
              </a:rPr>
              <a:t>-полная </a:t>
            </a:r>
            <a:r>
              <a:rPr lang="ru-RU" sz="2000" dirty="0" smtClean="0">
                <a:sym typeface="Wingdings 2" pitchFamily="18" charset="2"/>
              </a:rPr>
              <a:t>задача</a:t>
            </a:r>
            <a:endParaRPr lang="ru-RU" sz="2000" dirty="0"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05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BBE8-3709-4D4C-A40F-6AE28708F4AA}" type="slidenum">
              <a:rPr lang="ru-RU"/>
              <a:pPr/>
              <a:t>21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6505" y="683695"/>
            <a:ext cx="381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tabLst>
                <a:tab pos="893763" algn="l"/>
              </a:tabLst>
            </a:pPr>
            <a:r>
              <a:rPr lang="ru-RU" sz="2000" b="1" dirty="0" smtClean="0"/>
              <a:t>Реализация функции </a:t>
            </a:r>
            <a:r>
              <a:rPr lang="en-US" sz="2400" b="1" i="1" dirty="0" smtClean="0">
                <a:latin typeface="Times New Roman" pitchFamily="18" charset="0"/>
              </a:rPr>
              <a:t>getReg</a:t>
            </a:r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7950" y="1105863"/>
            <a:ext cx="8919545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tabLst>
                <a:tab pos="893763" algn="l"/>
              </a:tabLst>
            </a:pPr>
            <a:r>
              <a:rPr lang="ru-RU" sz="2000" dirty="0" smtClean="0">
                <a:sym typeface="Wingdings 2" pitchFamily="18" charset="2"/>
              </a:rPr>
              <a:t></a:t>
            </a:r>
            <a:r>
              <a:rPr lang="ru-RU" sz="2000" dirty="0">
                <a:sym typeface="Wingdings 2" pitchFamily="18" charset="2"/>
              </a:rPr>
              <a:t>		</a:t>
            </a:r>
            <a:r>
              <a:rPr lang="en-US" sz="2000" dirty="0" smtClean="0">
                <a:sym typeface="Wingdings 2" pitchFamily="18" charset="2"/>
              </a:rPr>
              <a:t>	</a:t>
            </a:r>
            <a:r>
              <a:rPr lang="ru-RU" sz="2000" dirty="0" smtClean="0">
                <a:sym typeface="Wingdings 2" pitchFamily="18" charset="2"/>
              </a:rPr>
              <a:t>В</a:t>
            </a:r>
            <a:r>
              <a:rPr lang="ru-RU" sz="2000" dirty="0" smtClean="0"/>
              <a:t>ыбор </a:t>
            </a:r>
            <a:r>
              <a:rPr lang="ru-RU" sz="2000" dirty="0"/>
              <a:t>регистра </a:t>
            </a:r>
            <a:r>
              <a:rPr lang="en-US" sz="2400" i="1" dirty="0" err="1">
                <a:latin typeface="Times New Roman" pitchFamily="18" charset="0"/>
              </a:rPr>
              <a:t>R</a:t>
            </a:r>
            <a:r>
              <a:rPr lang="en-US" sz="2400" i="1" baseline="-25000" dirty="0" err="1">
                <a:latin typeface="Times New Roman" pitchFamily="18" charset="0"/>
              </a:rPr>
              <a:t>y</a:t>
            </a:r>
            <a:r>
              <a:rPr lang="ru-RU" sz="2000" dirty="0"/>
              <a:t> для операнда </a:t>
            </a:r>
            <a:r>
              <a:rPr lang="en-US" sz="2400" b="1" dirty="0">
                <a:latin typeface="Courier New" pitchFamily="49" charset="0"/>
              </a:rPr>
              <a:t>y</a:t>
            </a:r>
            <a:r>
              <a:rPr lang="ru-RU" sz="2000" dirty="0"/>
              <a:t> </a:t>
            </a:r>
          </a:p>
          <a:p>
            <a:pPr marL="342900" lvl="1" indent="-342900">
              <a:tabLst>
                <a:tab pos="893763" algn="l"/>
                <a:tab pos="1619250" algn="l"/>
              </a:tabLst>
            </a:pPr>
            <a:r>
              <a:rPr lang="ru-RU" sz="2000" dirty="0"/>
              <a:t>		</a:t>
            </a:r>
            <a:r>
              <a:rPr lang="en-US" sz="2000" dirty="0">
                <a:sym typeface="Wingdings 2" pitchFamily="18" charset="2"/>
              </a:rPr>
              <a:t></a:t>
            </a:r>
            <a:r>
              <a:rPr lang="ru-RU" sz="2000" dirty="0"/>
              <a:t> 	Если </a:t>
            </a:r>
            <a:r>
              <a:rPr lang="en-US" sz="2400" i="1" dirty="0" smtClean="0">
                <a:latin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</a:rPr>
              <a:t>[</a:t>
            </a:r>
            <a:r>
              <a:rPr lang="en-US" sz="2400" i="1" dirty="0" smtClean="0">
                <a:latin typeface="Times New Roman" pitchFamily="18" charset="0"/>
              </a:rPr>
              <a:t>y</a:t>
            </a:r>
            <a:r>
              <a:rPr lang="en-US" sz="2400" dirty="0">
                <a:latin typeface="Times New Roman" pitchFamily="18" charset="0"/>
              </a:rPr>
              <a:t>]</a:t>
            </a:r>
            <a:r>
              <a:rPr lang="ru-RU" sz="2000" dirty="0"/>
              <a:t> не содержит ссылок на регистры и не </a:t>
            </a:r>
            <a:r>
              <a:rPr lang="en-US" sz="2000" dirty="0" smtClean="0"/>
              <a:t>			</a:t>
            </a:r>
            <a:r>
              <a:rPr lang="ru-RU" sz="2000" dirty="0" smtClean="0"/>
              <a:t>имеется ни одного </a:t>
            </a:r>
            <a:r>
              <a:rPr lang="ru-RU" sz="2000" dirty="0"/>
              <a:t>регистра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ru-RU" sz="2000" dirty="0"/>
              <a:t>, для которого </a:t>
            </a:r>
            <a:r>
              <a:rPr lang="en-US" sz="2400" i="1" dirty="0" smtClean="0">
                <a:latin typeface="Times New Roman" pitchFamily="18" charset="0"/>
              </a:rPr>
              <a:t>DR</a:t>
            </a:r>
            <a:r>
              <a:rPr lang="en-US" sz="2400" dirty="0" smtClean="0">
                <a:latin typeface="Times New Roman" pitchFamily="18" charset="0"/>
              </a:rPr>
              <a:t>[</a:t>
            </a:r>
            <a:r>
              <a:rPr lang="en-US" sz="2400" i="1" dirty="0" smtClean="0">
                <a:latin typeface="Times New Roman" pitchFamily="18" charset="0"/>
              </a:rPr>
              <a:t>R</a:t>
            </a:r>
            <a:r>
              <a:rPr lang="en-US" sz="2400" dirty="0">
                <a:latin typeface="Times New Roman" pitchFamily="18" charset="0"/>
              </a:rPr>
              <a:t>]</a:t>
            </a:r>
            <a:r>
              <a:rPr lang="ru-RU" sz="2000" dirty="0"/>
              <a:t> не </a:t>
            </a:r>
            <a:r>
              <a:rPr lang="en-US" sz="2000" dirty="0" smtClean="0"/>
              <a:t>			</a:t>
            </a:r>
            <a:r>
              <a:rPr lang="ru-RU" sz="2000" dirty="0" smtClean="0"/>
              <a:t>содержит ссылок </a:t>
            </a:r>
            <a:r>
              <a:rPr lang="ru-RU" sz="2000" dirty="0"/>
              <a:t>ни </a:t>
            </a:r>
            <a:r>
              <a:rPr lang="ru-RU" sz="2000" dirty="0" smtClean="0"/>
              <a:t>на </a:t>
            </a:r>
            <a:r>
              <a:rPr lang="ru-RU" sz="2000" dirty="0"/>
              <a:t>одну </a:t>
            </a:r>
            <a:r>
              <a:rPr lang="ru-RU" sz="2000" dirty="0" smtClean="0"/>
              <a:t>переменную, </a:t>
            </a:r>
            <a:r>
              <a:rPr lang="ru-RU" sz="2000" dirty="0"/>
              <a:t>то</a:t>
            </a:r>
            <a:r>
              <a:rPr lang="en-US" sz="2000" dirty="0">
                <a:sym typeface="Wingdings 2" pitchFamily="18" charset="2"/>
              </a:rPr>
              <a:t> </a:t>
            </a:r>
            <a:r>
              <a:rPr lang="ru-RU" sz="2400" i="1" dirty="0">
                <a:latin typeface="Times New Roman" pitchFamily="18" charset="0"/>
              </a:rPr>
              <a:t>R</a:t>
            </a:r>
            <a:r>
              <a:rPr lang="ru-RU" sz="2000" dirty="0"/>
              <a:t> можно </a:t>
            </a:r>
            <a:r>
              <a:rPr lang="ru-RU" sz="2000" dirty="0" smtClean="0"/>
              <a:t>			использовать </a:t>
            </a:r>
            <a:r>
              <a:rPr lang="ru-RU" sz="2000" dirty="0"/>
              <a:t>в качестве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ru-RU" sz="2400" i="1" baseline="-25000" dirty="0" smtClean="0">
                <a:latin typeface="Times New Roman" pitchFamily="18" charset="0"/>
              </a:rPr>
              <a:t>у </a:t>
            </a:r>
            <a:r>
              <a:rPr lang="ru-RU" sz="2000" dirty="0" smtClean="0"/>
              <a:t>, если для </a:t>
            </a:r>
            <a:r>
              <a:rPr lang="ru-RU" sz="2000" dirty="0"/>
              <a:t>каждой </a:t>
            </a:r>
            <a:r>
              <a:rPr lang="ru-RU" sz="2000" dirty="0" smtClean="0"/>
              <a:t>переменной 		</a:t>
            </a:r>
            <a:r>
              <a:rPr lang="ru-RU" sz="2400" i="1" dirty="0" smtClean="0">
                <a:latin typeface="Times New Roman" pitchFamily="18" charset="0"/>
              </a:rPr>
              <a:t>v</a:t>
            </a:r>
            <a:r>
              <a:rPr lang="ru-RU" sz="2000" dirty="0"/>
              <a:t>, ссылка на которую содержится </a:t>
            </a:r>
            <a:r>
              <a:rPr lang="en-US" sz="2400" i="1" dirty="0" smtClean="0">
                <a:latin typeface="Times New Roman" pitchFamily="18" charset="0"/>
              </a:rPr>
              <a:t>DR</a:t>
            </a:r>
            <a:r>
              <a:rPr lang="en-US" sz="2400" dirty="0" smtClean="0">
                <a:latin typeface="Times New Roman" pitchFamily="18" charset="0"/>
              </a:rPr>
              <a:t>[</a:t>
            </a:r>
            <a:r>
              <a:rPr lang="en-US" sz="2400" i="1" dirty="0" smtClean="0">
                <a:latin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</a:rPr>
              <a:t>]</a:t>
            </a:r>
            <a:r>
              <a:rPr lang="ru-RU" sz="2000" dirty="0"/>
              <a:t>,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smtClean="0"/>
              <a:t>выполняется одно		из следующих условий:</a:t>
            </a:r>
            <a:r>
              <a:rPr lang="ru-RU" sz="2000" dirty="0"/>
              <a:t>		</a:t>
            </a:r>
            <a:br>
              <a:rPr lang="ru-RU" sz="2000" dirty="0"/>
            </a:br>
            <a:r>
              <a:rPr lang="ru-RU" sz="2000" dirty="0"/>
              <a:t>		</a:t>
            </a:r>
            <a:r>
              <a:rPr lang="ru-RU" sz="2000" dirty="0" smtClean="0">
                <a:sym typeface="Wingdings 2" pitchFamily="18" charset="2"/>
              </a:rPr>
              <a:t></a:t>
            </a:r>
            <a:r>
              <a:rPr lang="ru-RU" sz="20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</a:rPr>
              <a:t>[</a:t>
            </a:r>
            <a:r>
              <a:rPr lang="ru-RU" sz="2400" i="1" dirty="0">
                <a:latin typeface="Times New Roman" pitchFamily="18" charset="0"/>
              </a:rPr>
              <a:t>v</a:t>
            </a:r>
            <a:r>
              <a:rPr lang="en-US" sz="2400" dirty="0">
                <a:latin typeface="Times New Roman" pitchFamily="18" charset="0"/>
              </a:rPr>
              <a:t>]</a:t>
            </a:r>
            <a:r>
              <a:rPr lang="ru-RU" sz="2000" dirty="0"/>
              <a:t> содержит ссылку не только на </a:t>
            </a:r>
            <a:r>
              <a:rPr lang="ru-RU" sz="2400" i="1" dirty="0">
                <a:latin typeface="Times New Roman" pitchFamily="18" charset="0"/>
              </a:rPr>
              <a:t>R</a:t>
            </a:r>
            <a:r>
              <a:rPr lang="ru-RU" sz="2000" dirty="0"/>
              <a:t>, но и на </a:t>
            </a:r>
            <a:r>
              <a:rPr lang="ru-RU" sz="2000" dirty="0" smtClean="0"/>
              <a:t>адрес </a:t>
            </a:r>
            <a:r>
              <a:rPr lang="ru-RU" sz="2400" i="1" dirty="0" smtClean="0">
                <a:latin typeface="Times New Roman" pitchFamily="18" charset="0"/>
              </a:rPr>
              <a:t>v</a:t>
            </a:r>
            <a:r>
              <a:rPr lang="ru-RU" sz="2000" dirty="0" smtClean="0"/>
              <a:t>, </a:t>
            </a:r>
            <a:r>
              <a:rPr lang="en-US" sz="2000" i="1" baseline="-25000" dirty="0" smtClean="0">
                <a:latin typeface="Times New Roman" pitchFamily="18" charset="0"/>
              </a:rPr>
              <a:t>	</a:t>
            </a:r>
            <a:r>
              <a:rPr lang="ru-RU" sz="2000" i="1" baseline="-25000" dirty="0" smtClean="0">
                <a:latin typeface="Times New Roman" pitchFamily="18" charset="0"/>
              </a:rPr>
              <a:t>	</a:t>
            </a:r>
            <a:r>
              <a:rPr lang="ru-RU" sz="2000" dirty="0" smtClean="0">
                <a:sym typeface="Wingdings 2" pitchFamily="18" charset="2"/>
              </a:rPr>
              <a:t></a:t>
            </a:r>
            <a:r>
              <a:rPr lang="ru-RU" sz="2000" dirty="0"/>
              <a:t>	</a:t>
            </a:r>
            <a:r>
              <a:rPr lang="ru-RU" sz="2400" i="1" dirty="0" smtClean="0">
                <a:latin typeface="Times New Roman" pitchFamily="18" charset="0"/>
              </a:rPr>
              <a:t>v</a:t>
            </a:r>
            <a:r>
              <a:rPr lang="ru-RU" sz="2000" dirty="0" smtClean="0"/>
              <a:t> </a:t>
            </a:r>
            <a:r>
              <a:rPr lang="ru-RU" sz="2000" dirty="0"/>
              <a:t>представляет собой </a:t>
            </a:r>
            <a:r>
              <a:rPr lang="ru-RU" sz="2000" dirty="0" smtClean="0"/>
              <a:t>переменную </a:t>
            </a:r>
            <a:r>
              <a:rPr lang="ru-RU" sz="2400" i="1" dirty="0" smtClean="0">
                <a:latin typeface="Times New Roman" pitchFamily="18" charset="0"/>
              </a:rPr>
              <a:t>х</a:t>
            </a:r>
            <a:r>
              <a:rPr lang="ru-RU" sz="2000" dirty="0" smtClean="0"/>
              <a:t>, вычисляемую 				командой </a:t>
            </a:r>
            <a:r>
              <a:rPr lang="ru-RU" sz="2400" i="1" dirty="0">
                <a:latin typeface="Times New Roman" pitchFamily="18" charset="0"/>
              </a:rPr>
              <a:t>I</a:t>
            </a:r>
            <a:r>
              <a:rPr lang="ru-RU" sz="2000" dirty="0"/>
              <a:t>, и </a:t>
            </a:r>
            <a:r>
              <a:rPr lang="ru-RU" sz="2400" i="1" dirty="0">
                <a:latin typeface="Times New Roman" pitchFamily="18" charset="0"/>
              </a:rPr>
              <a:t>х</a:t>
            </a:r>
            <a:r>
              <a:rPr lang="ru-RU" sz="2000" dirty="0"/>
              <a:t> не является </a:t>
            </a:r>
            <a:r>
              <a:rPr lang="ru-RU" sz="2000" dirty="0" smtClean="0"/>
              <a:t>одновременно </a:t>
            </a:r>
            <a:r>
              <a:rPr lang="ru-RU" sz="2000" dirty="0"/>
              <a:t>одним </a:t>
            </a:r>
            <a:r>
              <a:rPr lang="ru-RU" sz="2000" dirty="0" smtClean="0"/>
              <a:t>из 				операндов команды </a:t>
            </a:r>
            <a:r>
              <a:rPr lang="ru-RU" sz="2400" i="1" dirty="0" smtClean="0">
                <a:latin typeface="Times New Roman" pitchFamily="18" charset="0"/>
              </a:rPr>
              <a:t>I</a:t>
            </a:r>
            <a:r>
              <a:rPr lang="ru-RU" sz="2000" dirty="0" smtClean="0"/>
              <a:t>,</a:t>
            </a:r>
            <a:r>
              <a:rPr lang="en-US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	</a:t>
            </a:r>
            <a:r>
              <a:rPr lang="ru-RU" sz="2000" dirty="0" smtClean="0">
                <a:sym typeface="Wingdings 2" pitchFamily="18" charset="2"/>
              </a:rPr>
              <a:t></a:t>
            </a:r>
            <a:r>
              <a:rPr lang="ru-RU" sz="2000" i="1" baseline="-25000" dirty="0" smtClean="0">
                <a:latin typeface="Times New Roman" pitchFamily="18" charset="0"/>
                <a:sym typeface="Wingdings 2" pitchFamily="18" charset="2"/>
              </a:rPr>
              <a:t>	</a:t>
            </a:r>
            <a:r>
              <a:rPr lang="ru-RU" sz="2000" dirty="0" smtClean="0"/>
              <a:t>переменная</a:t>
            </a:r>
            <a:r>
              <a:rPr lang="en-US" sz="2000" dirty="0" smtClean="0"/>
              <a:t> </a:t>
            </a:r>
            <a:r>
              <a:rPr lang="ru-RU" sz="2400" i="1" dirty="0">
                <a:latin typeface="Times New Roman" pitchFamily="18" charset="0"/>
              </a:rPr>
              <a:t>v</a:t>
            </a:r>
            <a:r>
              <a:rPr lang="ru-RU" sz="2000" dirty="0"/>
              <a:t> </a:t>
            </a:r>
            <a:r>
              <a:rPr lang="ru-RU" sz="2000" dirty="0" smtClean="0"/>
              <a:t>после команды </a:t>
            </a:r>
            <a:r>
              <a:rPr lang="ru-RU" sz="2400" i="1" dirty="0">
                <a:latin typeface="Times New Roman" pitchFamily="18" charset="0"/>
              </a:rPr>
              <a:t>I</a:t>
            </a:r>
            <a:r>
              <a:rPr lang="ru-RU" sz="2000" i="1" dirty="0" smtClean="0">
                <a:latin typeface="Times New Roman" pitchFamily="18" charset="0"/>
              </a:rPr>
              <a:t> </a:t>
            </a:r>
            <a:r>
              <a:rPr lang="ru-RU" sz="2000" dirty="0" smtClean="0"/>
              <a:t>больше </a:t>
            </a:r>
            <a:r>
              <a:rPr lang="ru-RU" sz="2000" dirty="0"/>
              <a:t>не </a:t>
            </a:r>
            <a:r>
              <a:rPr lang="ru-RU" sz="2000" dirty="0" smtClean="0"/>
              <a:t>используется.</a:t>
            </a:r>
            <a:r>
              <a:rPr lang="en-US" sz="2000" i="1" baseline="-25000" dirty="0">
                <a:latin typeface="Times New Roman" pitchFamily="18" charset="0"/>
              </a:rPr>
              <a:t/>
            </a:r>
            <a:br>
              <a:rPr lang="en-US" sz="2000" i="1" baseline="-25000" dirty="0">
                <a:latin typeface="Times New Roman" pitchFamily="18" charset="0"/>
              </a:rPr>
            </a:br>
            <a:r>
              <a:rPr lang="ru-RU" sz="2000" i="1" baseline="-25000" dirty="0">
                <a:latin typeface="Times New Roman" pitchFamily="18" charset="0"/>
              </a:rPr>
              <a:t>	</a:t>
            </a:r>
            <a:r>
              <a:rPr lang="en-US" sz="2000" dirty="0" smtClean="0">
                <a:sym typeface="Wingdings 2" pitchFamily="18" charset="2"/>
              </a:rPr>
              <a:t> </a:t>
            </a:r>
            <a:r>
              <a:rPr lang="ru-RU" sz="2000" i="1" dirty="0">
                <a:latin typeface="Times New Roman" pitchFamily="18" charset="0"/>
              </a:rPr>
              <a:t>	</a:t>
            </a:r>
            <a:r>
              <a:rPr lang="ru-RU" sz="2000" dirty="0"/>
              <a:t>Е</a:t>
            </a:r>
            <a:r>
              <a:rPr lang="ru-RU" sz="2000" dirty="0" smtClean="0"/>
              <a:t>сли </a:t>
            </a:r>
            <a:r>
              <a:rPr lang="ru-RU" sz="2000" dirty="0"/>
              <a:t>ни одна из перечисленных </a:t>
            </a:r>
            <a:r>
              <a:rPr lang="ru-RU" sz="2000" dirty="0" smtClean="0"/>
              <a:t>выше ситуаций </a:t>
            </a:r>
            <a:r>
              <a:rPr lang="ru-RU" sz="2000" dirty="0"/>
              <a:t>не имеет </a:t>
            </a:r>
            <a:r>
              <a:rPr lang="ru-RU" sz="2000" dirty="0" smtClean="0"/>
              <a:t>		места, то </a:t>
            </a:r>
            <a:r>
              <a:rPr lang="ru-RU" sz="2000" dirty="0"/>
              <a:t>прежде чем </a:t>
            </a:r>
            <a:r>
              <a:rPr lang="ru-RU" sz="2000" dirty="0" smtClean="0"/>
              <a:t>использовать </a:t>
            </a:r>
            <a:r>
              <a:rPr lang="ru-RU" sz="2400" i="1" dirty="0">
                <a:latin typeface="Times New Roman" pitchFamily="18" charset="0"/>
              </a:rPr>
              <a:t>R</a:t>
            </a:r>
            <a:r>
              <a:rPr lang="ru-RU" sz="2000" dirty="0"/>
              <a:t> в качестве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ru-RU" sz="2400" i="1" baseline="-25000" dirty="0">
                <a:latin typeface="Times New Roman" pitchFamily="18" charset="0"/>
              </a:rPr>
              <a:t>у</a:t>
            </a:r>
            <a:r>
              <a:rPr lang="ru-RU" sz="2000" dirty="0"/>
              <a:t>, 			</a:t>
            </a:r>
            <a:r>
              <a:rPr lang="ru-RU" sz="2000" dirty="0" smtClean="0"/>
              <a:t>необходимо </a:t>
            </a:r>
            <a:r>
              <a:rPr lang="ru-RU" sz="2000" dirty="0"/>
              <a:t>выполнить </a:t>
            </a:r>
            <a:r>
              <a:rPr lang="ru-RU" sz="2400" i="1" dirty="0">
                <a:latin typeface="Times New Roman" pitchFamily="18" charset="0"/>
              </a:rPr>
              <a:t>сброс регистра</a:t>
            </a:r>
            <a:r>
              <a:rPr lang="ru-RU" sz="2000" dirty="0" smtClean="0"/>
              <a:t>, т.е. команду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		</a:t>
            </a:r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 </a:t>
            </a:r>
            <a:r>
              <a:rPr lang="ru-RU" sz="2400" b="1" dirty="0">
                <a:latin typeface="Courier New" pitchFamily="49" charset="0"/>
                <a:cs typeface="Courier New" panose="02070309020205020404" pitchFamily="49" charset="0"/>
              </a:rPr>
              <a:t>v, R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9" name="Прямоугольник 5"/>
          <p:cNvSpPr/>
          <p:nvPr/>
        </p:nvSpPr>
        <p:spPr>
          <a:xfrm>
            <a:off x="116505" y="278650"/>
            <a:ext cx="57837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55. Локальное распределение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регистров (2)</a:t>
            </a:r>
            <a:endParaRPr lang="ru-RU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534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BBE8-3709-4D4C-A40F-6AE28708F4AA}" type="slidenum">
              <a:rPr lang="ru-RU"/>
              <a:pPr/>
              <a:t>22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6505" y="683695"/>
            <a:ext cx="381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tabLst>
                <a:tab pos="893763" algn="l"/>
              </a:tabLst>
            </a:pPr>
            <a:r>
              <a:rPr lang="ru-RU" sz="2000" b="1" dirty="0" smtClean="0"/>
              <a:t>Реализация функции </a:t>
            </a:r>
            <a:r>
              <a:rPr lang="en-US" sz="2400" b="1" i="1" dirty="0" smtClean="0">
                <a:latin typeface="Times New Roman" pitchFamily="18" charset="0"/>
              </a:rPr>
              <a:t>getReg</a:t>
            </a:r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7950" y="1053599"/>
            <a:ext cx="8785225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tabLst>
                <a:tab pos="893763" algn="l"/>
              </a:tabLst>
            </a:pPr>
            <a:r>
              <a:rPr lang="ru-RU" sz="2000" dirty="0" smtClean="0">
                <a:sym typeface="Wingdings 2" pitchFamily="18" charset="2"/>
              </a:rPr>
              <a:t></a:t>
            </a:r>
            <a:r>
              <a:rPr lang="ru-RU" sz="2000" dirty="0">
                <a:sym typeface="Wingdings 2" pitchFamily="18" charset="2"/>
              </a:rPr>
              <a:t>		В</a:t>
            </a:r>
            <a:r>
              <a:rPr lang="ru-RU" sz="2000" dirty="0"/>
              <a:t>ыбор регистра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i="1" baseline="-25000" dirty="0">
                <a:latin typeface="Times New Roman" pitchFamily="18" charset="0"/>
              </a:rPr>
              <a:t>x</a:t>
            </a:r>
            <a:r>
              <a:rPr lang="ru-RU" sz="2000" dirty="0"/>
              <a:t> для </a:t>
            </a:r>
            <a:r>
              <a:rPr lang="ru-RU" sz="2000" dirty="0" smtClean="0"/>
              <a:t>результата </a:t>
            </a:r>
            <a:r>
              <a:rPr lang="en-US" sz="2400" b="1" dirty="0">
                <a:latin typeface="Courier New" pitchFamily="49" charset="0"/>
              </a:rPr>
              <a:t>x</a:t>
            </a:r>
            <a:endParaRPr lang="ru-RU" sz="2400" b="1" dirty="0">
              <a:latin typeface="Courier New" pitchFamily="49" charset="0"/>
            </a:endParaRPr>
          </a:p>
          <a:p>
            <a:pPr marL="342900" indent="-342900">
              <a:tabLst>
                <a:tab pos="893763" algn="l"/>
              </a:tabLst>
            </a:pPr>
            <a:r>
              <a:rPr lang="ru-RU" sz="2000" dirty="0"/>
              <a:t>		</a:t>
            </a:r>
            <a:r>
              <a:rPr lang="en-US" sz="2000" dirty="0">
                <a:sym typeface="Wingdings 2" pitchFamily="18" charset="2"/>
              </a:rPr>
              <a:t></a:t>
            </a:r>
            <a:r>
              <a:rPr lang="ru-RU" sz="2000" dirty="0">
                <a:sym typeface="Wingdings 2" pitchFamily="18" charset="2"/>
              </a:rPr>
              <a:t>	</a:t>
            </a:r>
            <a:r>
              <a:rPr lang="ru-RU" sz="2000" dirty="0"/>
              <a:t>Если </a:t>
            </a:r>
            <a:r>
              <a:rPr lang="en-US" sz="2400" i="1" dirty="0" smtClean="0">
                <a:latin typeface="Times New Roman" pitchFamily="18" charset="0"/>
              </a:rPr>
              <a:t>DR</a:t>
            </a:r>
            <a:r>
              <a:rPr lang="en-US" sz="2400" dirty="0" smtClean="0">
                <a:latin typeface="Times New Roman" pitchFamily="18" charset="0"/>
              </a:rPr>
              <a:t>[</a:t>
            </a:r>
            <a:r>
              <a:rPr lang="en-US" sz="2400" i="1" dirty="0" smtClean="0">
                <a:latin typeface="Times New Roman" pitchFamily="18" charset="0"/>
              </a:rPr>
              <a:t>R</a:t>
            </a:r>
            <a:r>
              <a:rPr lang="en-US" sz="2400" dirty="0">
                <a:latin typeface="Times New Roman" pitchFamily="18" charset="0"/>
              </a:rPr>
              <a:t>]</a:t>
            </a:r>
            <a:r>
              <a:rPr lang="ru-RU" sz="2000" dirty="0"/>
              <a:t> ссылается только на </a:t>
            </a:r>
            <a:r>
              <a:rPr lang="ru-RU" sz="2400" i="1" dirty="0">
                <a:latin typeface="Times New Roman" pitchFamily="18" charset="0"/>
              </a:rPr>
              <a:t>х</a:t>
            </a:r>
            <a:r>
              <a:rPr lang="ru-RU" sz="2000" dirty="0"/>
              <a:t>, то полагаем</a:t>
            </a:r>
            <a:r>
              <a:rPr lang="ru-RU" sz="2000" i="1" dirty="0"/>
              <a:t>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ru-RU" sz="2400" i="1" baseline="-25000" dirty="0">
                <a:latin typeface="Times New Roman" pitchFamily="18" charset="0"/>
              </a:rPr>
              <a:t>х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=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ru-RU" sz="2400" dirty="0"/>
              <a:t>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			Это </a:t>
            </a:r>
            <a:r>
              <a:rPr lang="ru-RU" sz="2000" dirty="0" smtClean="0"/>
              <a:t>можно делать даже </a:t>
            </a:r>
            <a:r>
              <a:rPr lang="ru-RU" sz="2000" dirty="0"/>
              <a:t>тогда, когда </a:t>
            </a:r>
            <a:r>
              <a:rPr lang="ru-RU" sz="2400" i="1" dirty="0">
                <a:latin typeface="Times New Roman" pitchFamily="18" charset="0"/>
              </a:rPr>
              <a:t>х</a:t>
            </a:r>
            <a:r>
              <a:rPr lang="ru-RU" sz="2000" dirty="0"/>
              <a:t> является </a:t>
            </a:r>
            <a:r>
              <a:rPr lang="ru-RU" sz="2000" dirty="0" smtClean="0"/>
              <a:t>одним </a:t>
            </a:r>
            <a:r>
              <a:rPr lang="ru-RU" sz="2000" dirty="0"/>
              <a:t>из </a:t>
            </a:r>
            <a:r>
              <a:rPr lang="ru-RU" sz="2000" dirty="0" smtClean="0"/>
              <a:t>			</a:t>
            </a:r>
            <a:r>
              <a:rPr lang="ru-RU" sz="2400" i="1" dirty="0">
                <a:latin typeface="Times New Roman" pitchFamily="18" charset="0"/>
              </a:rPr>
              <a:t>у</a:t>
            </a:r>
            <a:r>
              <a:rPr lang="ru-RU" sz="2000" dirty="0" smtClean="0"/>
              <a:t> </a:t>
            </a:r>
            <a:r>
              <a:rPr lang="ru-RU" sz="2000" dirty="0"/>
              <a:t>или</a:t>
            </a:r>
            <a:r>
              <a:rPr lang="ru-RU" sz="2400" i="1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z</a:t>
            </a:r>
            <a:r>
              <a:rPr lang="ru-RU" sz="2000" dirty="0"/>
              <a:t>, так как в одной машинной </a:t>
            </a:r>
            <a:r>
              <a:rPr lang="ru-RU" sz="2000" dirty="0" smtClean="0"/>
              <a:t>команде допускается 			совпадение </a:t>
            </a:r>
            <a:r>
              <a:rPr lang="ru-RU" sz="2000" dirty="0"/>
              <a:t>двух </a:t>
            </a:r>
            <a:r>
              <a:rPr lang="ru-RU" sz="2000" dirty="0" smtClean="0"/>
              <a:t>регистров. </a:t>
            </a:r>
            <a:endParaRPr lang="ru-RU" sz="2000" dirty="0"/>
          </a:p>
          <a:p>
            <a:pPr marL="342900" indent="-342900">
              <a:tabLst>
                <a:tab pos="893763" algn="l"/>
              </a:tabLst>
            </a:pPr>
            <a:r>
              <a:rPr lang="ru-RU" sz="2000" dirty="0"/>
              <a:t>		</a:t>
            </a:r>
            <a:r>
              <a:rPr lang="en-US" sz="2000" dirty="0">
                <a:sym typeface="Wingdings 2" pitchFamily="18" charset="2"/>
              </a:rPr>
              <a:t></a:t>
            </a:r>
            <a:r>
              <a:rPr lang="ru-RU" sz="2000" dirty="0"/>
              <a:t> 	Если </a:t>
            </a:r>
            <a:r>
              <a:rPr lang="pl-PL" sz="2400" i="1" dirty="0">
                <a:latin typeface="Times New Roman" pitchFamily="18" charset="0"/>
              </a:rPr>
              <a:t>y</a:t>
            </a:r>
            <a:r>
              <a:rPr lang="pl-PL" sz="2000" dirty="0"/>
              <a:t> </a:t>
            </a:r>
            <a:r>
              <a:rPr lang="ru-RU" sz="2000" dirty="0" smtClean="0"/>
              <a:t>не </a:t>
            </a:r>
            <a:r>
              <a:rPr lang="ru-RU" sz="2000" dirty="0"/>
              <a:t>используется после команды </a:t>
            </a:r>
            <a:r>
              <a:rPr lang="pl-PL" sz="2400" i="1" dirty="0">
                <a:latin typeface="Times New Roman" pitchFamily="18" charset="0"/>
              </a:rPr>
              <a:t>I</a:t>
            </a:r>
            <a:r>
              <a:rPr lang="pl-PL" sz="2000" dirty="0"/>
              <a:t> </a:t>
            </a:r>
            <a:r>
              <a:rPr lang="ru-RU" sz="2000" dirty="0" smtClean="0"/>
              <a:t>и</a:t>
            </a:r>
            <a:r>
              <a:rPr lang="en-US" sz="2000" dirty="0" smtClean="0"/>
              <a:t> </a:t>
            </a:r>
            <a:r>
              <a:rPr lang="ru-RU" sz="2000" dirty="0" smtClean="0"/>
              <a:t>если</a:t>
            </a:r>
            <a:r>
              <a:rPr lang="en-US" sz="20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DR</a:t>
            </a:r>
            <a:r>
              <a:rPr lang="en-US" sz="2400" dirty="0" smtClean="0">
                <a:latin typeface="Times New Roman" pitchFamily="18" charset="0"/>
              </a:rPr>
              <a:t>[</a:t>
            </a:r>
            <a:r>
              <a:rPr lang="en-US" sz="2400" i="1" dirty="0" smtClean="0">
                <a:latin typeface="Times New Roman" pitchFamily="18" charset="0"/>
              </a:rPr>
              <a:t>R</a:t>
            </a:r>
            <a:r>
              <a:rPr lang="pl-PL" sz="2400" i="1" baseline="-25000" dirty="0">
                <a:latin typeface="Times New Roman" pitchFamily="18" charset="0"/>
              </a:rPr>
              <a:t>y</a:t>
            </a:r>
            <a:r>
              <a:rPr lang="en-US" sz="2400" dirty="0">
                <a:latin typeface="Times New Roman" pitchFamily="18" charset="0"/>
              </a:rPr>
              <a:t>]</a:t>
            </a:r>
            <a:r>
              <a:rPr lang="ru-RU" sz="2000" dirty="0"/>
              <a:t> </a:t>
            </a:r>
            <a:r>
              <a:rPr lang="ru-RU" sz="2000" dirty="0" smtClean="0"/>
              <a:t>			ссылается только </a:t>
            </a:r>
            <a:r>
              <a:rPr lang="ru-RU" sz="2000" dirty="0"/>
              <a:t>на </a:t>
            </a:r>
            <a:r>
              <a:rPr lang="pl-PL" sz="2400" i="1" dirty="0" smtClean="0">
                <a:latin typeface="Times New Roman" pitchFamily="18" charset="0"/>
              </a:rPr>
              <a:t>y</a:t>
            </a:r>
            <a:r>
              <a:rPr lang="ru-RU" sz="2000" dirty="0" smtClean="0"/>
              <a:t>, </a:t>
            </a:r>
            <a:r>
              <a:rPr lang="ru-RU" sz="2400" dirty="0"/>
              <a:t>то </a:t>
            </a:r>
            <a:r>
              <a:rPr lang="pl-PL" sz="2400" i="1" dirty="0">
                <a:latin typeface="Times New Roman" pitchFamily="18" charset="0"/>
              </a:rPr>
              <a:t>R</a:t>
            </a:r>
            <a:r>
              <a:rPr lang="pl-PL" sz="2400" i="1" baseline="-25000" dirty="0">
                <a:latin typeface="Times New Roman" pitchFamily="18" charset="0"/>
              </a:rPr>
              <a:t>y</a:t>
            </a:r>
            <a:r>
              <a:rPr lang="pl-PL" sz="2000" dirty="0"/>
              <a:t> </a:t>
            </a:r>
            <a:r>
              <a:rPr lang="ru-RU" sz="2000" dirty="0" smtClean="0"/>
              <a:t>может использоваться </a:t>
            </a:r>
            <a:br>
              <a:rPr lang="ru-RU" sz="2000" dirty="0" smtClean="0"/>
            </a:br>
            <a:r>
              <a:rPr lang="ru-RU" sz="2000" dirty="0" smtClean="0"/>
              <a:t>			в роли </a:t>
            </a:r>
            <a:r>
              <a:rPr lang="pl-PL" sz="2400" i="1" dirty="0">
                <a:latin typeface="Times New Roman" pitchFamily="18" charset="0"/>
              </a:rPr>
              <a:t>R</a:t>
            </a:r>
            <a:r>
              <a:rPr lang="pl-PL" sz="2400" i="1" baseline="-25000" dirty="0">
                <a:latin typeface="Times New Roman" pitchFamily="18" charset="0"/>
              </a:rPr>
              <a:t>x</a:t>
            </a:r>
            <a:r>
              <a:rPr lang="ru-RU" sz="2000" dirty="0"/>
              <a:t>. </a:t>
            </a:r>
            <a:endParaRPr lang="ru-RU" sz="2000" dirty="0" smtClean="0"/>
          </a:p>
          <a:p>
            <a:pPr marL="342900" indent="-342900">
              <a:tabLst>
                <a:tab pos="893763" algn="l"/>
              </a:tabLst>
            </a:pPr>
            <a:r>
              <a:rPr lang="ru-RU" sz="2000" dirty="0" smtClean="0">
                <a:sym typeface="Wingdings 2" pitchFamily="18" charset="2"/>
              </a:rPr>
              <a:t>		</a:t>
            </a:r>
            <a:r>
              <a:rPr lang="en-US" sz="2000" dirty="0" smtClean="0">
                <a:sym typeface="Wingdings 2" pitchFamily="18" charset="2"/>
              </a:rPr>
              <a:t></a:t>
            </a:r>
            <a:r>
              <a:rPr lang="ru-RU" sz="2000" dirty="0" smtClean="0"/>
              <a:t> </a:t>
            </a:r>
            <a:r>
              <a:rPr lang="ru-RU" sz="2000" dirty="0"/>
              <a:t>	Если </a:t>
            </a:r>
            <a:r>
              <a:rPr lang="en-US" sz="2400" i="1" dirty="0" smtClean="0">
                <a:latin typeface="Times New Roman" pitchFamily="18" charset="0"/>
              </a:rPr>
              <a:t>z</a:t>
            </a:r>
            <a:r>
              <a:rPr lang="en-US" sz="2000" dirty="0" smtClean="0"/>
              <a:t> </a:t>
            </a:r>
            <a:r>
              <a:rPr lang="ru-RU" sz="2000" dirty="0"/>
              <a:t>не используется после команды </a:t>
            </a:r>
            <a:r>
              <a:rPr lang="pl-PL" sz="2400" i="1" dirty="0">
                <a:latin typeface="Times New Roman" pitchFamily="18" charset="0"/>
              </a:rPr>
              <a:t>I</a:t>
            </a:r>
            <a:r>
              <a:rPr lang="pl-PL" sz="2000" dirty="0"/>
              <a:t> </a:t>
            </a:r>
            <a:r>
              <a:rPr lang="ru-RU" sz="2000" dirty="0"/>
              <a:t>и</a:t>
            </a:r>
            <a:r>
              <a:rPr lang="en-US" sz="2000" dirty="0"/>
              <a:t> </a:t>
            </a:r>
            <a:r>
              <a:rPr lang="ru-RU" sz="2000" dirty="0"/>
              <a:t>если</a:t>
            </a:r>
            <a:r>
              <a:rPr lang="en-US" sz="2000" dirty="0"/>
              <a:t> </a:t>
            </a:r>
            <a:r>
              <a:rPr lang="en-US" sz="2000" i="1" dirty="0">
                <a:latin typeface="Times New Roman" pitchFamily="18" charset="0"/>
              </a:rPr>
              <a:t>DR</a:t>
            </a:r>
            <a:r>
              <a:rPr lang="en-US" sz="2000" dirty="0">
                <a:latin typeface="Times New Roman" pitchFamily="18" charset="0"/>
              </a:rPr>
              <a:t>[</a:t>
            </a:r>
            <a:r>
              <a:rPr lang="en-US" sz="2000" i="1" dirty="0" err="1">
                <a:latin typeface="Times New Roman" pitchFamily="18" charset="0"/>
              </a:rPr>
              <a:t>R</a:t>
            </a:r>
            <a:r>
              <a:rPr lang="en-US" sz="2000" i="1" baseline="-25000" dirty="0" err="1">
                <a:latin typeface="Times New Roman" pitchFamily="18" charset="0"/>
              </a:rPr>
              <a:t>z</a:t>
            </a:r>
            <a:r>
              <a:rPr lang="en-US" sz="2000" dirty="0">
                <a:latin typeface="Times New Roman" pitchFamily="18" charset="0"/>
              </a:rPr>
              <a:t>]</a:t>
            </a:r>
            <a:r>
              <a:rPr lang="ru-RU" sz="2000" dirty="0" smtClean="0"/>
              <a:t> </a:t>
            </a:r>
            <a:r>
              <a:rPr lang="ru-RU" sz="2000" dirty="0"/>
              <a:t>			</a:t>
            </a:r>
            <a:r>
              <a:rPr lang="ru-RU" sz="2000" dirty="0" smtClean="0"/>
              <a:t>ссылается </a:t>
            </a:r>
            <a:r>
              <a:rPr lang="ru-RU" sz="2000" dirty="0"/>
              <a:t>только на </a:t>
            </a:r>
            <a:r>
              <a:rPr lang="en-US" sz="2400" i="1" dirty="0" smtClean="0">
                <a:latin typeface="Times New Roman" pitchFamily="18" charset="0"/>
              </a:rPr>
              <a:t>z</a:t>
            </a:r>
            <a:r>
              <a:rPr lang="ru-RU" sz="2000" dirty="0" smtClean="0"/>
              <a:t>, </a:t>
            </a:r>
            <a:r>
              <a:rPr lang="ru-RU" sz="2000" dirty="0"/>
              <a:t>то </a:t>
            </a:r>
            <a:r>
              <a:rPr lang="pl-PL" sz="2400" i="1" dirty="0" smtClean="0">
                <a:latin typeface="Times New Roman" pitchFamily="18" charset="0"/>
              </a:rPr>
              <a:t>R</a:t>
            </a:r>
            <a:r>
              <a:rPr lang="en-US" sz="2400" i="1" baseline="-25000" dirty="0" smtClean="0">
                <a:latin typeface="Times New Roman" pitchFamily="18" charset="0"/>
              </a:rPr>
              <a:t>z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000" dirty="0"/>
              <a:t>может </a:t>
            </a:r>
            <a:r>
              <a:rPr lang="ru-RU" sz="2000" dirty="0" smtClean="0"/>
              <a:t>использоваться </a:t>
            </a:r>
            <a:br>
              <a:rPr lang="ru-RU" sz="2000" dirty="0" smtClean="0"/>
            </a:br>
            <a:r>
              <a:rPr lang="ru-RU" sz="2000" dirty="0" smtClean="0"/>
              <a:t>			в </a:t>
            </a:r>
            <a:r>
              <a:rPr lang="ru-RU" sz="2000" dirty="0"/>
              <a:t>роли </a:t>
            </a:r>
            <a:r>
              <a:rPr lang="pl-PL" sz="2400" i="1" dirty="0">
                <a:latin typeface="Times New Roman" pitchFamily="18" charset="0"/>
              </a:rPr>
              <a:t>R</a:t>
            </a:r>
            <a:r>
              <a:rPr lang="pl-PL" sz="2400" i="1" baseline="-25000" dirty="0">
                <a:latin typeface="Times New Roman" pitchFamily="18" charset="0"/>
              </a:rPr>
              <a:t>x</a:t>
            </a:r>
            <a:r>
              <a:rPr lang="ru-RU" sz="2000" dirty="0"/>
              <a:t>. </a:t>
            </a:r>
          </a:p>
          <a:p>
            <a:pPr marL="342900" indent="-342900">
              <a:tabLst>
                <a:tab pos="893763" algn="l"/>
              </a:tabLst>
            </a:pPr>
            <a:r>
              <a:rPr lang="ru-RU" sz="2000" dirty="0" smtClean="0">
                <a:sym typeface="Wingdings 2" pitchFamily="18" charset="2"/>
              </a:rPr>
              <a:t></a:t>
            </a:r>
            <a:r>
              <a:rPr lang="en-US" sz="2000" dirty="0">
                <a:sym typeface="Wingdings 2" pitchFamily="18" charset="2"/>
              </a:rPr>
              <a:t>	</a:t>
            </a:r>
            <a:r>
              <a:rPr lang="ru-RU" sz="2000" dirty="0" smtClean="0">
                <a:sym typeface="Wingdings 2" pitchFamily="18" charset="2"/>
              </a:rPr>
              <a:t>	Генерация </a:t>
            </a:r>
            <a:r>
              <a:rPr lang="ru-RU" sz="2000" dirty="0">
                <a:sym typeface="Wingdings 2" pitchFamily="18" charset="2"/>
              </a:rPr>
              <a:t>команд для инструкции </a:t>
            </a:r>
            <a:r>
              <a:rPr lang="en-US" sz="2400" i="1" dirty="0">
                <a:latin typeface="Times New Roman" pitchFamily="18" charset="0"/>
                <a:sym typeface="Wingdings 2" pitchFamily="18" charset="2"/>
              </a:rPr>
              <a:t>I</a:t>
            </a:r>
            <a:r>
              <a:rPr lang="ru-RU" sz="2000" dirty="0">
                <a:sym typeface="Wingdings 2" pitchFamily="18" charset="2"/>
              </a:rPr>
              <a:t>		</a:t>
            </a:r>
            <a:endParaRPr lang="en-US" sz="2000" dirty="0">
              <a:sym typeface="Wingdings 2" pitchFamily="18" charset="2"/>
            </a:endParaRPr>
          </a:p>
          <a:p>
            <a:pPr marL="342900" indent="-342900">
              <a:tabLst>
                <a:tab pos="893763" algn="l"/>
              </a:tabLst>
            </a:pPr>
            <a:r>
              <a:rPr lang="en-US" sz="2000" b="1" dirty="0"/>
              <a:t>				</a:t>
            </a:r>
            <a:r>
              <a:rPr lang="ru-RU" sz="2400" b="1" dirty="0">
                <a:latin typeface="Courier New" pitchFamily="49" charset="0"/>
              </a:rPr>
              <a:t>х </a:t>
            </a:r>
            <a:r>
              <a:rPr lang="ru-RU" sz="2400" b="1" dirty="0">
                <a:latin typeface="Courier New" pitchFamily="49" charset="0"/>
                <a:sym typeface="Symbol"/>
              </a:rPr>
              <a:t></a:t>
            </a:r>
            <a:r>
              <a:rPr lang="ru-RU" sz="2400" b="1" dirty="0" smtClean="0">
                <a:latin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</a:rPr>
              <a:t>у</a:t>
            </a:r>
            <a:r>
              <a:rPr lang="ru-RU" sz="2400" i="1" dirty="0"/>
              <a:t> </a:t>
            </a:r>
            <a:endParaRPr lang="en-US" sz="2400" i="1" dirty="0"/>
          </a:p>
          <a:p>
            <a:pPr marL="342900" indent="-342900">
              <a:tabLst>
                <a:tab pos="893763" algn="l"/>
              </a:tabLst>
            </a:pPr>
            <a:r>
              <a:rPr lang="en-US" sz="2000" dirty="0"/>
              <a:t>		</a:t>
            </a:r>
            <a:r>
              <a:rPr lang="ru-RU" sz="2000" dirty="0" smtClean="0"/>
              <a:t>Сначала выбирается </a:t>
            </a:r>
            <a:r>
              <a:rPr lang="pl-PL" sz="2400" i="1" dirty="0" smtClean="0">
                <a:latin typeface="Times New Roman" pitchFamily="18" charset="0"/>
              </a:rPr>
              <a:t>R</a:t>
            </a:r>
            <a:r>
              <a:rPr lang="pl-PL" sz="2400" i="1" baseline="-25000" dirty="0" smtClean="0">
                <a:latin typeface="Times New Roman" pitchFamily="18" charset="0"/>
              </a:rPr>
              <a:t>y</a:t>
            </a:r>
            <a:r>
              <a:rPr lang="ru-RU" sz="2000" dirty="0" smtClean="0"/>
              <a:t>, </a:t>
            </a:r>
            <a:r>
              <a:rPr lang="ru-RU" sz="2000" dirty="0"/>
              <a:t>как и </a:t>
            </a:r>
            <a:r>
              <a:rPr lang="ru-RU" sz="2000" dirty="0" smtClean="0"/>
              <a:t>для операнда инструкции </a:t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ru-RU" sz="2400" b="1" dirty="0">
                <a:latin typeface="Courier New" pitchFamily="49" charset="0"/>
              </a:rPr>
              <a:t>х </a:t>
            </a:r>
            <a:r>
              <a:rPr lang="ru-RU" sz="2400" b="1" dirty="0">
                <a:latin typeface="Courier New" pitchFamily="49" charset="0"/>
                <a:sym typeface="Symbol"/>
              </a:rPr>
              <a:t>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op</a:t>
            </a:r>
            <a:r>
              <a:rPr lang="ru-RU" sz="2400" b="1" dirty="0">
                <a:latin typeface="Courier New" pitchFamily="49" charset="0"/>
              </a:rPr>
              <a:t>, </a:t>
            </a:r>
            <a:r>
              <a:rPr lang="en-US" sz="2400" b="1" dirty="0">
                <a:latin typeface="Courier New" pitchFamily="49" charset="0"/>
              </a:rPr>
              <a:t>y</a:t>
            </a:r>
            <a:r>
              <a:rPr lang="ru-RU" sz="2400" b="1" dirty="0">
                <a:latin typeface="Courier New" pitchFamily="49" charset="0"/>
              </a:rPr>
              <a:t>, </a:t>
            </a:r>
            <a:r>
              <a:rPr lang="en-US" sz="2400" b="1" dirty="0" smtClean="0">
                <a:latin typeface="Courier New" pitchFamily="49" charset="0"/>
              </a:rPr>
              <a:t>z</a:t>
            </a:r>
            <a:r>
              <a:rPr lang="ru-RU" sz="2000" dirty="0" smtClean="0"/>
              <a:t>, </a:t>
            </a:r>
            <a:r>
              <a:rPr lang="ru-RU" sz="2000" dirty="0"/>
              <a:t>после чего </a:t>
            </a:r>
            <a:r>
              <a:rPr lang="ru-RU" sz="2000" dirty="0" smtClean="0"/>
              <a:t>полагается </a:t>
            </a:r>
            <a:r>
              <a:rPr lang="pl-PL" sz="2400" i="1" dirty="0" smtClean="0">
                <a:latin typeface="Times New Roman" pitchFamily="18" charset="0"/>
              </a:rPr>
              <a:t>R</a:t>
            </a:r>
            <a:r>
              <a:rPr lang="pl-PL" sz="2400" i="1" baseline="-25000" dirty="0" smtClean="0">
                <a:latin typeface="Times New Roman" pitchFamily="18" charset="0"/>
              </a:rPr>
              <a:t>x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= </a:t>
            </a:r>
            <a:r>
              <a:rPr lang="pl-PL" sz="2400" i="1" dirty="0">
                <a:latin typeface="Times New Roman" pitchFamily="18" charset="0"/>
              </a:rPr>
              <a:t>R</a:t>
            </a:r>
            <a:r>
              <a:rPr lang="en-US" sz="2400" i="1" baseline="-25000" dirty="0">
                <a:latin typeface="Times New Roman" pitchFamily="18" charset="0"/>
              </a:rPr>
              <a:t>y</a:t>
            </a:r>
            <a:r>
              <a:rPr lang="ru-RU" sz="2000" dirty="0" smtClean="0"/>
              <a:t>.</a:t>
            </a:r>
            <a:endParaRPr lang="ru-RU" dirty="0"/>
          </a:p>
        </p:txBody>
      </p:sp>
      <p:sp>
        <p:nvSpPr>
          <p:cNvPr id="10" name="Прямоугольник 5"/>
          <p:cNvSpPr/>
          <p:nvPr/>
        </p:nvSpPr>
        <p:spPr>
          <a:xfrm>
            <a:off x="116505" y="368660"/>
            <a:ext cx="57837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55. Локальное распределение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регистров (3)</a:t>
            </a:r>
            <a:endParaRPr lang="ru-RU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53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BBE8-3709-4D4C-A40F-6AE28708F4AA}" type="slidenum">
              <a:rPr lang="ru-RU"/>
              <a:pPr/>
              <a:t>23</a:t>
            </a:fld>
            <a:endParaRPr lang="ru-RU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4387" y="143635"/>
            <a:ext cx="8920163" cy="4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56. Глобальное распределение регистров</a:t>
            </a:r>
            <a:endParaRPr lang="ru-RU" sz="2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117475" y="450159"/>
            <a:ext cx="8910638" cy="574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sym typeface="Wingdings 2" pitchFamily="18" charset="2"/>
              </a:rPr>
              <a:t>	</a:t>
            </a:r>
            <a:r>
              <a:rPr lang="ru-RU" sz="2000" dirty="0" smtClean="0">
                <a:sym typeface="Wingdings 2" pitchFamily="18" charset="2"/>
              </a:rPr>
              <a:t>При распределении </a:t>
            </a:r>
            <a:r>
              <a:rPr lang="ru-RU" sz="2000" dirty="0">
                <a:sym typeface="Wingdings 2" pitchFamily="18" charset="2"/>
              </a:rPr>
              <a:t>регистров </a:t>
            </a:r>
            <a:r>
              <a:rPr lang="ru-RU" sz="2000" dirty="0" smtClean="0">
                <a:sym typeface="Wingdings 2" pitchFamily="18" charset="2"/>
              </a:rPr>
              <a:t>моделируется </a:t>
            </a:r>
            <a:r>
              <a:rPr lang="ru-RU" sz="2000" dirty="0">
                <a:sym typeface="Wingdings 2" pitchFamily="18" charset="2"/>
              </a:rPr>
              <a:t>состязание за </a:t>
            </a:r>
            <a:r>
              <a:rPr lang="ru-RU" sz="2000" dirty="0" smtClean="0">
                <a:sym typeface="Wingdings 2" pitchFamily="18" charset="2"/>
              </a:rPr>
              <a:t>	место на регистрах </a:t>
            </a:r>
            <a:r>
              <a:rPr lang="ru-RU" sz="2000" dirty="0">
                <a:sym typeface="Wingdings 2" pitchFamily="18" charset="2"/>
              </a:rPr>
              <a:t>целевой машины. </a:t>
            </a:r>
            <a:r>
              <a:rPr lang="ru-RU" sz="2000" dirty="0" smtClean="0">
                <a:sym typeface="Wingdings 2" pitchFamily="18" charset="2"/>
              </a:rPr>
              <a:t/>
            </a:r>
            <a:br>
              <a:rPr lang="ru-RU" sz="2000" dirty="0" smtClean="0">
                <a:sym typeface="Wingdings 2" pitchFamily="18" charset="2"/>
              </a:rPr>
            </a:br>
            <a:r>
              <a:rPr lang="ru-RU" sz="2000" dirty="0" smtClean="0">
                <a:sym typeface="Wingdings 2" pitchFamily="18" charset="2"/>
              </a:rPr>
              <a:t>	Рассмотрим </a:t>
            </a:r>
            <a:r>
              <a:rPr lang="ru-RU" sz="2000" dirty="0">
                <a:sym typeface="Wingdings 2" pitchFamily="18" charset="2"/>
              </a:rPr>
              <a:t>два различных </a:t>
            </a:r>
            <a:r>
              <a:rPr lang="ru-RU" sz="2000" dirty="0" smtClean="0">
                <a:sym typeface="Wingdings 2" pitchFamily="18" charset="2"/>
              </a:rPr>
              <a:t>интервала </a:t>
            </a:r>
            <a:r>
              <a:rPr lang="ru-RU" sz="2000" dirty="0">
                <a:sym typeface="Wingdings 2" pitchFamily="18" charset="2"/>
              </a:rPr>
              <a:t>жизни </a:t>
            </a:r>
            <a:r>
              <a:rPr lang="en-US" sz="2000" i="1" dirty="0" err="1">
                <a:latin typeface="Times New Roman" pitchFamily="18" charset="0"/>
                <a:sym typeface="Wingdings 2" pitchFamily="18" charset="2"/>
              </a:rPr>
              <a:t>LR</a:t>
            </a:r>
            <a:r>
              <a:rPr lang="en-US" sz="2000" i="1" baseline="-25000" dirty="0" err="1">
                <a:latin typeface="Times New Roman" pitchFamily="18" charset="0"/>
                <a:sym typeface="Wingdings 2" pitchFamily="18" charset="2"/>
              </a:rPr>
              <a:t>i</a:t>
            </a:r>
            <a:r>
              <a:rPr lang="en-US" sz="2000" dirty="0">
                <a:sym typeface="Wingdings 2" pitchFamily="18" charset="2"/>
              </a:rPr>
              <a:t> </a:t>
            </a:r>
            <a:r>
              <a:rPr lang="ru-RU" sz="2000" dirty="0">
                <a:sym typeface="Wingdings 2" pitchFamily="18" charset="2"/>
              </a:rPr>
              <a:t>и</a:t>
            </a:r>
            <a:r>
              <a:rPr lang="en-US" sz="2000" dirty="0">
                <a:sym typeface="Wingdings 2" pitchFamily="18" charset="2"/>
              </a:rPr>
              <a:t> </a:t>
            </a:r>
            <a:r>
              <a:rPr lang="en-US" sz="2000" i="1" dirty="0" err="1">
                <a:latin typeface="Times New Roman" pitchFamily="18" charset="0"/>
                <a:sym typeface="Wingdings 2" pitchFamily="18" charset="2"/>
              </a:rPr>
              <a:t>LR</a:t>
            </a:r>
            <a:r>
              <a:rPr lang="en-US" sz="2000" i="1" baseline="-25000" dirty="0" err="1">
                <a:latin typeface="Times New Roman" pitchFamily="18" charset="0"/>
                <a:sym typeface="Wingdings 2" pitchFamily="18" charset="2"/>
              </a:rPr>
              <a:t>j</a:t>
            </a:r>
            <a:r>
              <a:rPr lang="ru-RU" sz="2000" dirty="0">
                <a:sym typeface="Wingdings 2" pitchFamily="18" charset="2"/>
              </a:rPr>
              <a:t>. Если в </a:t>
            </a:r>
            <a:r>
              <a:rPr lang="ru-RU" sz="2000" dirty="0" smtClean="0">
                <a:sym typeface="Wingdings 2" pitchFamily="18" charset="2"/>
              </a:rPr>
              <a:t>	программе </a:t>
            </a:r>
            <a:r>
              <a:rPr lang="ru-RU" sz="2000" dirty="0">
                <a:sym typeface="Wingdings 2" pitchFamily="18" charset="2"/>
              </a:rPr>
              <a:t>существуют команды, во </a:t>
            </a:r>
            <a:r>
              <a:rPr lang="ru-RU" sz="2000" dirty="0" smtClean="0">
                <a:sym typeface="Wingdings 2" pitchFamily="18" charset="2"/>
              </a:rPr>
              <a:t>время </a:t>
            </a:r>
            <a:r>
              <a:rPr lang="ru-RU" sz="2000" dirty="0">
                <a:sym typeface="Wingdings 2" pitchFamily="18" charset="2"/>
              </a:rPr>
              <a:t>которых и </a:t>
            </a:r>
            <a:r>
              <a:rPr lang="en-US" sz="2000" i="1" dirty="0" err="1">
                <a:latin typeface="Times New Roman" pitchFamily="18" charset="0"/>
                <a:sym typeface="Wingdings 2" pitchFamily="18" charset="2"/>
              </a:rPr>
              <a:t>LR</a:t>
            </a:r>
            <a:r>
              <a:rPr lang="en-US" sz="2000" i="1" baseline="-25000" dirty="0" err="1">
                <a:latin typeface="Times New Roman" pitchFamily="18" charset="0"/>
                <a:sym typeface="Wingdings 2" pitchFamily="18" charset="2"/>
              </a:rPr>
              <a:t>i</a:t>
            </a:r>
            <a:r>
              <a:rPr lang="ru-RU" sz="2000" dirty="0">
                <a:sym typeface="Wingdings 2" pitchFamily="18" charset="2"/>
              </a:rPr>
              <a:t>, и </a:t>
            </a:r>
            <a:r>
              <a:rPr lang="en-US" sz="2000" i="1" dirty="0" err="1">
                <a:latin typeface="Times New Roman" pitchFamily="18" charset="0"/>
                <a:sym typeface="Wingdings 2" pitchFamily="18" charset="2"/>
              </a:rPr>
              <a:t>LR</a:t>
            </a:r>
            <a:r>
              <a:rPr lang="en-US" sz="2000" i="1" baseline="-25000" dirty="0" err="1">
                <a:latin typeface="Times New Roman" pitchFamily="18" charset="0"/>
                <a:sym typeface="Wingdings 2" pitchFamily="18" charset="2"/>
              </a:rPr>
              <a:t>j</a:t>
            </a:r>
            <a:r>
              <a:rPr lang="ru-RU" sz="2000" dirty="0">
                <a:sym typeface="Wingdings 2" pitchFamily="18" charset="2"/>
              </a:rPr>
              <a:t> </a:t>
            </a:r>
            <a:r>
              <a:rPr lang="ru-RU" sz="2000" dirty="0" smtClean="0">
                <a:sym typeface="Wingdings 2" pitchFamily="18" charset="2"/>
              </a:rPr>
              <a:t>	актуальны, </a:t>
            </a:r>
            <a:r>
              <a:rPr lang="ru-RU" sz="2000" dirty="0">
                <a:sym typeface="Wingdings 2" pitchFamily="18" charset="2"/>
              </a:rPr>
              <a:t>то они не могут занимать один и тот же </a:t>
            </a:r>
            <a:r>
              <a:rPr lang="ru-RU" sz="2000" dirty="0" smtClean="0">
                <a:sym typeface="Wingdings 2" pitchFamily="18" charset="2"/>
              </a:rPr>
              <a:t>регистр</a:t>
            </a:r>
            <a:r>
              <a:rPr lang="ru-RU" sz="2000" dirty="0">
                <a:sym typeface="Wingdings 2" pitchFamily="18" charset="2"/>
              </a:rPr>
              <a:t>. </a:t>
            </a:r>
            <a:r>
              <a:rPr lang="ru-RU" sz="2000" dirty="0" smtClean="0">
                <a:sym typeface="Wingdings 2" pitchFamily="18" charset="2"/>
              </a:rPr>
              <a:t/>
            </a:r>
            <a:br>
              <a:rPr lang="ru-RU" sz="2000" dirty="0" smtClean="0">
                <a:sym typeface="Wingdings 2" pitchFamily="18" charset="2"/>
              </a:rPr>
            </a:br>
            <a:r>
              <a:rPr lang="ru-RU" sz="2000" dirty="0" smtClean="0">
                <a:sym typeface="Wingdings 2" pitchFamily="18" charset="2"/>
              </a:rPr>
              <a:t>	В </a:t>
            </a:r>
            <a:r>
              <a:rPr lang="ru-RU" sz="2000" dirty="0">
                <a:sym typeface="Wingdings 2" pitchFamily="18" charset="2"/>
              </a:rPr>
              <a:t>таком случае говорят, что </a:t>
            </a:r>
            <a:r>
              <a:rPr lang="en-US" sz="2000" i="1" dirty="0" err="1">
                <a:latin typeface="Times New Roman" pitchFamily="18" charset="0"/>
                <a:sym typeface="Wingdings 2" pitchFamily="18" charset="2"/>
              </a:rPr>
              <a:t>LR</a:t>
            </a:r>
            <a:r>
              <a:rPr lang="en-US" sz="2000" i="1" baseline="-25000" dirty="0" err="1">
                <a:latin typeface="Times New Roman" pitchFamily="18" charset="0"/>
                <a:sym typeface="Wingdings 2" pitchFamily="18" charset="2"/>
              </a:rPr>
              <a:t>i</a:t>
            </a:r>
            <a:r>
              <a:rPr lang="en-US" sz="2000" dirty="0">
                <a:sym typeface="Wingdings 2" pitchFamily="18" charset="2"/>
              </a:rPr>
              <a:t> </a:t>
            </a:r>
            <a:r>
              <a:rPr lang="ru-RU" sz="2000" dirty="0">
                <a:sym typeface="Wingdings 2" pitchFamily="18" charset="2"/>
              </a:rPr>
              <a:t>и</a:t>
            </a:r>
            <a:r>
              <a:rPr lang="en-US" sz="2000" dirty="0">
                <a:sym typeface="Wingdings 2" pitchFamily="18" charset="2"/>
              </a:rPr>
              <a:t> </a:t>
            </a:r>
            <a:r>
              <a:rPr lang="en-US" sz="2000" i="1" dirty="0" err="1">
                <a:latin typeface="Times New Roman" pitchFamily="18" charset="0"/>
                <a:sym typeface="Wingdings 2" pitchFamily="18" charset="2"/>
              </a:rPr>
              <a:t>LR</a:t>
            </a:r>
            <a:r>
              <a:rPr lang="en-US" sz="2000" i="1" baseline="-25000" dirty="0" err="1">
                <a:latin typeface="Times New Roman" pitchFamily="18" charset="0"/>
                <a:sym typeface="Wingdings 2" pitchFamily="18" charset="2"/>
              </a:rPr>
              <a:t>j</a:t>
            </a:r>
            <a:r>
              <a:rPr lang="ru-RU" sz="2000" dirty="0">
                <a:sym typeface="Wingdings 2" pitchFamily="18" charset="2"/>
              </a:rPr>
              <a:t> находятся в конфликте</a:t>
            </a:r>
            <a:r>
              <a:rPr lang="ru-RU" sz="2000" i="1" dirty="0">
                <a:latin typeface="Times New Roman" pitchFamily="18" charset="0"/>
                <a:sym typeface="Wingdings 2" pitchFamily="18" charset="2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sym typeface="Wingdings 2" pitchFamily="18" charset="2"/>
              </a:rPr>
              <a:t>	</a:t>
            </a:r>
            <a:r>
              <a:rPr lang="ru-RU" sz="2000" b="1" dirty="0">
                <a:sym typeface="Wingdings 2" pitchFamily="18" charset="2"/>
              </a:rPr>
              <a:t>Определение</a:t>
            </a:r>
            <a:r>
              <a:rPr lang="ru-RU" sz="2000" dirty="0">
                <a:sym typeface="Wingdings 2" pitchFamily="18" charset="2"/>
              </a:rPr>
              <a:t>. Интервалы жизни </a:t>
            </a:r>
            <a:r>
              <a:rPr lang="en-US" sz="2000" i="1" dirty="0" err="1">
                <a:latin typeface="Times New Roman" pitchFamily="18" charset="0"/>
                <a:sym typeface="Wingdings 2" pitchFamily="18" charset="2"/>
              </a:rPr>
              <a:t>LR</a:t>
            </a:r>
            <a:r>
              <a:rPr lang="en-US" sz="2000" i="1" baseline="-25000" dirty="0" err="1">
                <a:latin typeface="Times New Roman" pitchFamily="18" charset="0"/>
                <a:sym typeface="Wingdings 2" pitchFamily="18" charset="2"/>
              </a:rPr>
              <a:t>i</a:t>
            </a:r>
            <a:r>
              <a:rPr lang="en-US" sz="2000" dirty="0">
                <a:sym typeface="Wingdings 2" pitchFamily="18" charset="2"/>
              </a:rPr>
              <a:t> </a:t>
            </a:r>
            <a:r>
              <a:rPr lang="ru-RU" sz="2000" dirty="0">
                <a:sym typeface="Wingdings 2" pitchFamily="18" charset="2"/>
              </a:rPr>
              <a:t>и</a:t>
            </a:r>
            <a:r>
              <a:rPr lang="en-US" sz="2000" dirty="0">
                <a:sym typeface="Wingdings 2" pitchFamily="18" charset="2"/>
              </a:rPr>
              <a:t> </a:t>
            </a:r>
            <a:r>
              <a:rPr lang="en-US" sz="2000" i="1" dirty="0" err="1">
                <a:latin typeface="Times New Roman" pitchFamily="18" charset="0"/>
                <a:sym typeface="Wingdings 2" pitchFamily="18" charset="2"/>
              </a:rPr>
              <a:t>LR</a:t>
            </a:r>
            <a:r>
              <a:rPr lang="en-US" sz="2000" i="1" baseline="-25000" dirty="0" err="1">
                <a:latin typeface="Times New Roman" pitchFamily="18" charset="0"/>
                <a:sym typeface="Wingdings 2" pitchFamily="18" charset="2"/>
              </a:rPr>
              <a:t>j</a:t>
            </a:r>
            <a:r>
              <a:rPr lang="ru-RU" sz="2000" dirty="0">
                <a:sym typeface="Wingdings 2" pitchFamily="18" charset="2"/>
              </a:rPr>
              <a:t> </a:t>
            </a:r>
            <a:r>
              <a:rPr lang="ru-RU" sz="2400" i="1" dirty="0">
                <a:latin typeface="Times New Roman" pitchFamily="18" charset="0"/>
                <a:sym typeface="Wingdings 2" pitchFamily="18" charset="2"/>
              </a:rPr>
              <a:t>находятся в </a:t>
            </a:r>
            <a:r>
              <a:rPr lang="ru-RU" sz="2400" i="1" dirty="0" smtClean="0">
                <a:latin typeface="Times New Roman" pitchFamily="18" charset="0"/>
                <a:sym typeface="Wingdings 2" pitchFamily="18" charset="2"/>
              </a:rPr>
              <a:t>	конфликте</a:t>
            </a:r>
            <a:r>
              <a:rPr lang="ru-RU" sz="2400" dirty="0" smtClean="0">
                <a:sym typeface="Wingdings 2" pitchFamily="18" charset="2"/>
              </a:rPr>
              <a:t> </a:t>
            </a:r>
            <a:r>
              <a:rPr lang="ru-RU" sz="2000" dirty="0">
                <a:sym typeface="Wingdings 2" pitchFamily="18" charset="2"/>
              </a:rPr>
              <a:t>если </a:t>
            </a:r>
            <a:r>
              <a:rPr lang="ru-RU" sz="2000" dirty="0" smtClean="0">
                <a:sym typeface="Wingdings 2" pitchFamily="18" charset="2"/>
              </a:rPr>
              <a:t>один </a:t>
            </a:r>
            <a:r>
              <a:rPr lang="ru-RU" sz="2000" dirty="0">
                <a:sym typeface="Wingdings 2" pitchFamily="18" charset="2"/>
              </a:rPr>
              <a:t>из них </a:t>
            </a:r>
            <a:r>
              <a:rPr lang="ru-RU" sz="2000" dirty="0" smtClean="0">
                <a:sym typeface="Wingdings 2" pitchFamily="18" charset="2"/>
              </a:rPr>
              <a:t>актуален </a:t>
            </a:r>
            <a:r>
              <a:rPr lang="ru-RU" sz="2000" dirty="0">
                <a:sym typeface="Wingdings 2" pitchFamily="18" charset="2"/>
              </a:rPr>
              <a:t>при определении другого </a:t>
            </a:r>
            <a:r>
              <a:rPr lang="ru-RU" sz="2000" dirty="0" smtClean="0">
                <a:sym typeface="Wingdings 2" pitchFamily="18" charset="2"/>
              </a:rPr>
              <a:t>	и </a:t>
            </a:r>
            <a:r>
              <a:rPr lang="ru-RU" sz="2000" dirty="0">
                <a:sym typeface="Wingdings 2" pitchFamily="18" charset="2"/>
              </a:rPr>
              <a:t>они имеют различные </a:t>
            </a:r>
            <a:r>
              <a:rPr lang="ru-RU" sz="2000" dirty="0" smtClean="0">
                <a:sym typeface="Wingdings 2" pitchFamily="18" charset="2"/>
              </a:rPr>
              <a:t>значения</a:t>
            </a:r>
            <a:r>
              <a:rPr lang="ru-RU" sz="2000" dirty="0">
                <a:sym typeface="Wingdings 2" pitchFamily="18" charset="2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sym typeface="Wingdings 2" pitchFamily="18" charset="2"/>
              </a:rPr>
              <a:t>	Граф, узлы которого соответствуют отдельным интервалам </a:t>
            </a:r>
            <a:r>
              <a:rPr lang="ru-RU" sz="2000" dirty="0" smtClean="0">
                <a:sym typeface="Wingdings 2" pitchFamily="18" charset="2"/>
              </a:rPr>
              <a:t>	жизни</a:t>
            </a:r>
            <a:r>
              <a:rPr lang="ru-RU" sz="2000" dirty="0">
                <a:sym typeface="Wingdings 2" pitchFamily="18" charset="2"/>
              </a:rPr>
              <a:t>, а </a:t>
            </a:r>
            <a:r>
              <a:rPr lang="ru-RU" sz="2000" dirty="0" smtClean="0">
                <a:sym typeface="Wingdings 2" pitchFamily="18" charset="2"/>
              </a:rPr>
              <a:t>дуги </a:t>
            </a:r>
            <a:r>
              <a:rPr lang="ru-RU" sz="2000" dirty="0">
                <a:sym typeface="Wingdings 2" pitchFamily="18" charset="2"/>
              </a:rPr>
              <a:t>соединяют интервалы жизни, находящиеся в </a:t>
            </a:r>
            <a:r>
              <a:rPr lang="ru-RU" sz="2000" dirty="0" smtClean="0">
                <a:sym typeface="Wingdings 2" pitchFamily="18" charset="2"/>
              </a:rPr>
              <a:t>	конфликте</a:t>
            </a:r>
            <a:r>
              <a:rPr lang="ru-RU" sz="2000" dirty="0">
                <a:sym typeface="Wingdings 2" pitchFamily="18" charset="2"/>
              </a:rPr>
              <a:t>, </a:t>
            </a:r>
            <a:r>
              <a:rPr lang="ru-RU" sz="2000" dirty="0" smtClean="0">
                <a:sym typeface="Wingdings 2" pitchFamily="18" charset="2"/>
              </a:rPr>
              <a:t>называется </a:t>
            </a:r>
            <a:r>
              <a:rPr lang="ru-RU" sz="2400" i="1" dirty="0">
                <a:latin typeface="Times New Roman" pitchFamily="18" charset="0"/>
                <a:sym typeface="Wingdings 2" pitchFamily="18" charset="2"/>
              </a:rPr>
              <a:t>графом </a:t>
            </a:r>
            <a:r>
              <a:rPr lang="ru-RU" sz="2400" i="1" dirty="0" smtClean="0">
                <a:latin typeface="Times New Roman" pitchFamily="18" charset="0"/>
                <a:sym typeface="Wingdings 2" pitchFamily="18" charset="2"/>
              </a:rPr>
              <a:t>конфликтов </a:t>
            </a:r>
            <a:r>
              <a:rPr lang="ru-RU" sz="2000" dirty="0" smtClean="0">
                <a:sym typeface="Wingdings 2" pitchFamily="18" charset="2"/>
              </a:rPr>
              <a:t>(ГК). </a:t>
            </a:r>
            <a:r>
              <a:rPr lang="ru-RU" sz="2000" dirty="0">
                <a:sym typeface="Wingdings 2" pitchFamily="18" charset="2"/>
              </a:rPr>
              <a:t>Этот граф </a:t>
            </a:r>
            <a:r>
              <a:rPr lang="ru-RU" sz="2000" dirty="0" smtClean="0">
                <a:sym typeface="Wingdings 2" pitchFamily="18" charset="2"/>
              </a:rPr>
              <a:t/>
            </a:r>
            <a:br>
              <a:rPr lang="ru-RU" sz="2000" dirty="0" smtClean="0">
                <a:sym typeface="Wingdings 2" pitchFamily="18" charset="2"/>
              </a:rPr>
            </a:br>
            <a:r>
              <a:rPr lang="ru-RU" sz="2000" dirty="0" smtClean="0">
                <a:sym typeface="Wingdings 2" pitchFamily="18" charset="2"/>
              </a:rPr>
              <a:t>	не является </a:t>
            </a:r>
            <a:r>
              <a:rPr lang="ru-RU" sz="2000" dirty="0">
                <a:sym typeface="Wingdings 2" pitchFamily="18" charset="2"/>
              </a:rPr>
              <a:t>направленным, </a:t>
            </a:r>
            <a:r>
              <a:rPr lang="ru-RU" sz="2000" dirty="0" smtClean="0">
                <a:sym typeface="Wingdings 2" pitchFamily="18" charset="2"/>
              </a:rPr>
              <a:t>так </a:t>
            </a:r>
            <a:r>
              <a:rPr lang="ru-RU" sz="2000" dirty="0">
                <a:sym typeface="Wingdings 2" pitchFamily="18" charset="2"/>
              </a:rPr>
              <a:t>как отношение нахождения в </a:t>
            </a:r>
            <a:r>
              <a:rPr lang="ru-RU" sz="2000" dirty="0" smtClean="0">
                <a:sym typeface="Wingdings 2" pitchFamily="18" charset="2"/>
              </a:rPr>
              <a:t>	конфликте </a:t>
            </a:r>
            <a:r>
              <a:rPr lang="ru-RU" sz="2000" dirty="0">
                <a:sym typeface="Wingdings 2" pitchFamily="18" charset="2"/>
              </a:rPr>
              <a:t>симметрично.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sym typeface="Wingdings 2" pitchFamily="18" charset="2"/>
              </a:rPr>
              <a:t>	Таким образом, если два узла </a:t>
            </a:r>
            <a:r>
              <a:rPr lang="ru-RU" sz="2000" dirty="0" smtClean="0">
                <a:sym typeface="Wingdings 2" pitchFamily="18" charset="2"/>
              </a:rPr>
              <a:t>ГК являются смежными 	(</a:t>
            </a:r>
            <a:r>
              <a:rPr lang="ru-RU" sz="2000" dirty="0">
                <a:sym typeface="Wingdings 2" pitchFamily="18" charset="2"/>
              </a:rPr>
              <a:t>соединены дугой), то им должны соответствовать </a:t>
            </a:r>
            <a:r>
              <a:rPr lang="ru-RU" sz="2000" dirty="0" smtClean="0">
                <a:sym typeface="Wingdings 2" pitchFamily="18" charset="2"/>
              </a:rPr>
              <a:t>различные 	регистры</a:t>
            </a:r>
            <a:r>
              <a:rPr lang="ru-RU" sz="2000" dirty="0">
                <a:sym typeface="Wingdings 2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88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BBE8-3709-4D4C-A40F-6AE28708F4AA}" type="slidenum">
              <a:rPr lang="ru-RU"/>
              <a:pPr/>
              <a:t>24</a:t>
            </a:fld>
            <a:endParaRPr lang="ru-RU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95" y="-36385"/>
            <a:ext cx="8351838" cy="458788"/>
          </a:xfrm>
        </p:spPr>
        <p:txBody>
          <a:bodyPr/>
          <a:lstStyle/>
          <a:p>
            <a:pPr algn="l"/>
            <a:r>
              <a:rPr lang="ru-RU" sz="2000" b="1" dirty="0" smtClean="0"/>
              <a:t>57. Планирование кода </a:t>
            </a:r>
            <a:endParaRPr lang="ru-RU" sz="2000" b="1" dirty="0"/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107950" y="323655"/>
            <a:ext cx="8928100" cy="2745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 2" pitchFamily="18" charset="2"/>
              </a:rPr>
              <a:t>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Цель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планирования кода – выбрать такую последовательность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команд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которая, не меняя семантики программы, обеспечит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оптимальное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использование особенностей архитектуры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целевого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процессора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 2" pitchFamily="18" charset="2"/>
              </a:rPr>
              <a:t>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 2" pitchFamily="18" charset="2"/>
              </a:rPr>
              <a:t>П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режде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всего, это необходимость обеспечить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правильно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использование возможностей параллельного выполнения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команд,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реализованных в аппаратуре данного целевого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процессора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1500" y="2212834"/>
            <a:ext cx="8928100" cy="526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>
              <a:spcBef>
                <a:spcPct val="30000"/>
              </a:spcBef>
            </a:pPr>
            <a:r>
              <a:rPr lang="ru-RU" sz="1800" kern="0" dirty="0" smtClean="0">
                <a:sym typeface="Wingdings 2" pitchFamily="18" charset="2"/>
              </a:rPr>
              <a:t></a:t>
            </a:r>
            <a:r>
              <a:rPr lang="ru-RU" sz="1800" kern="0" dirty="0" smtClean="0"/>
              <a:t> 		Требование сохранения семантики программы проще всего </a:t>
            </a:r>
            <a:r>
              <a:rPr lang="en-US" sz="1800" kern="0" dirty="0" smtClean="0"/>
              <a:t>	</a:t>
            </a:r>
            <a:r>
              <a:rPr lang="ru-RU" sz="1800" kern="0" dirty="0" smtClean="0"/>
              <a:t>выразить в форме ограничений, которым должна удовлетворять </a:t>
            </a:r>
            <a:r>
              <a:rPr lang="en-US" sz="1800" kern="0" dirty="0" smtClean="0"/>
              <a:t>	</a:t>
            </a:r>
            <a:r>
              <a:rPr lang="ru-RU" sz="1800" kern="0" dirty="0" smtClean="0"/>
              <a:t>целевая программа. Эти ограничения должны гарантировать, что </a:t>
            </a:r>
            <a:r>
              <a:rPr lang="en-US" sz="1800" kern="0" dirty="0" smtClean="0"/>
              <a:t>	</a:t>
            </a:r>
            <a:r>
              <a:rPr lang="ru-RU" sz="1800" kern="0" dirty="0" smtClean="0"/>
              <a:t>оптимизированная программа будет давать такие же результаты, </a:t>
            </a:r>
            <a:r>
              <a:rPr lang="en-US" sz="1800" kern="0" dirty="0" smtClean="0"/>
              <a:t>	</a:t>
            </a:r>
            <a:r>
              <a:rPr lang="ru-RU" sz="1800" kern="0" dirty="0" smtClean="0"/>
              <a:t>что и исходная. </a:t>
            </a:r>
          </a:p>
          <a:p>
            <a:pPr marL="457200" indent="-457200" algn="l">
              <a:spcBef>
                <a:spcPct val="30000"/>
              </a:spcBef>
            </a:pPr>
            <a:r>
              <a:rPr lang="ru-RU" sz="1800" kern="0" dirty="0" smtClean="0">
                <a:sym typeface="Wingdings 2" pitchFamily="18" charset="2"/>
              </a:rPr>
              <a:t></a:t>
            </a:r>
            <a:r>
              <a:rPr lang="ru-RU" sz="1800" kern="0" dirty="0" smtClean="0"/>
              <a:t> 		На планирование кода накладывается следующие три типа 	ограничений:</a:t>
            </a:r>
          </a:p>
          <a:p>
            <a:pPr marL="457200" indent="-457200" algn="l">
              <a:spcBef>
                <a:spcPct val="30000"/>
              </a:spcBef>
            </a:pPr>
            <a:r>
              <a:rPr lang="ru-RU" sz="1800" kern="0" dirty="0" smtClean="0"/>
              <a:t>		</a:t>
            </a:r>
            <a:r>
              <a:rPr lang="ru-RU" sz="1800" kern="0" dirty="0" smtClean="0">
                <a:sym typeface="Wingdings 2" pitchFamily="18" charset="2"/>
              </a:rPr>
              <a:t>	</a:t>
            </a:r>
            <a:r>
              <a:rPr lang="ru-RU" sz="1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Ограничения управления</a:t>
            </a:r>
            <a:r>
              <a:rPr lang="ru-RU" sz="1800" kern="0" dirty="0" smtClean="0">
                <a:sym typeface="Wingdings 2" pitchFamily="18" charset="2"/>
              </a:rPr>
              <a:t>. Все операции, выполняемые 		в исходной программе, должны выполняться и в 			оптимизированной программе.</a:t>
            </a:r>
          </a:p>
          <a:p>
            <a:pPr marL="457200" indent="-457200" algn="l">
              <a:spcBef>
                <a:spcPct val="30000"/>
              </a:spcBef>
            </a:pPr>
            <a:r>
              <a:rPr lang="ru-RU" sz="1800" kern="0" dirty="0" smtClean="0">
                <a:sym typeface="Wingdings 2" pitchFamily="18" charset="2"/>
              </a:rPr>
              <a:t>		 	</a:t>
            </a:r>
            <a:r>
              <a:rPr lang="ru-RU" sz="1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Ограничения данных</a:t>
            </a:r>
            <a:r>
              <a:rPr lang="ru-RU" sz="1800" i="1" kern="0" dirty="0" smtClean="0">
                <a:sym typeface="Wingdings 2" pitchFamily="18" charset="2"/>
              </a:rPr>
              <a:t>. </a:t>
            </a:r>
            <a:r>
              <a:rPr lang="ru-RU" sz="1800" kern="0" dirty="0" smtClean="0">
                <a:sym typeface="Wingdings 2" pitchFamily="18" charset="2"/>
              </a:rPr>
              <a:t>Операции в оптимизированной 		программе должны выдать те же результаты, что и 			соответствующие операции в исходной программе</a:t>
            </a:r>
          </a:p>
          <a:p>
            <a:pPr marL="457200" indent="-457200" algn="l">
              <a:spcBef>
                <a:spcPct val="30000"/>
              </a:spcBef>
            </a:pPr>
            <a:r>
              <a:rPr lang="ru-RU" sz="1800" kern="0" dirty="0" smtClean="0">
                <a:sym typeface="Wingdings 2" pitchFamily="18" charset="2"/>
              </a:rPr>
              <a:t>			</a:t>
            </a:r>
            <a:r>
              <a:rPr lang="ru-RU" sz="1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Ограничения ресурсов</a:t>
            </a:r>
            <a:r>
              <a:rPr lang="ru-RU" sz="1800" i="1" kern="0" dirty="0" smtClean="0">
                <a:sym typeface="Wingdings 2" pitchFamily="18" charset="2"/>
              </a:rPr>
              <a:t>. </a:t>
            </a:r>
            <a:r>
              <a:rPr lang="ru-RU" sz="1800" kern="0" dirty="0" smtClean="0">
                <a:sym typeface="Wingdings 2" pitchFamily="18" charset="2"/>
              </a:rPr>
              <a:t>Планирование кода не должно 		требовать чрезмерного количества ресурсов машины.</a:t>
            </a:r>
            <a:endParaRPr lang="ru-RU" sz="1800" kern="0" dirty="0"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7476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BBE8-3709-4D4C-A40F-6AE28708F4AA}" type="slidenum">
              <a:rPr lang="ru-RU"/>
              <a:pPr/>
              <a:t>25</a:t>
            </a:fld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7950" y="638690"/>
            <a:ext cx="8928100" cy="3420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>
              <a:spcBef>
                <a:spcPct val="30000"/>
              </a:spcBef>
            </a:pPr>
            <a:r>
              <a:rPr lang="ru-RU" sz="2000" kern="0" dirty="0" smtClean="0">
                <a:sym typeface="Wingdings 2" pitchFamily="18" charset="2"/>
              </a:rPr>
              <a:t></a:t>
            </a:r>
            <a:r>
              <a:rPr lang="ru-RU" sz="2000" kern="0" dirty="0" smtClean="0"/>
              <a:t> 		Команда </a:t>
            </a:r>
            <a:r>
              <a:rPr lang="en-US" sz="2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ru-RU" sz="2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ru-RU" sz="2000" i="1" kern="0" dirty="0" smtClean="0"/>
              <a:t> </a:t>
            </a:r>
            <a:r>
              <a:rPr lang="ru-RU" sz="24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 по управлению </a:t>
            </a:r>
            <a:r>
              <a:rPr lang="ru-RU" sz="2000" kern="0" dirty="0" smtClean="0"/>
              <a:t>от команды </a:t>
            </a:r>
            <a:r>
              <a:rPr lang="en-US" sz="2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ru-RU" sz="2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ru-RU" sz="2000" i="1" kern="0" dirty="0" smtClean="0"/>
              <a:t>, </a:t>
            </a:r>
            <a:r>
              <a:rPr lang="ru-RU" sz="2000" kern="0" dirty="0" smtClean="0"/>
              <a:t>если </a:t>
            </a:r>
            <a:r>
              <a:rPr lang="en-US" sz="2000" kern="0" dirty="0" smtClean="0"/>
              <a:t>	</a:t>
            </a:r>
            <a:r>
              <a:rPr lang="ru-RU" sz="2000" kern="0" dirty="0" smtClean="0"/>
              <a:t>выполнение команды </a:t>
            </a:r>
            <a:r>
              <a:rPr lang="en-US" sz="2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ru-RU" sz="2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ru-RU" sz="2000" kern="0" dirty="0" smtClean="0"/>
              <a:t> определяет, будет ли выполняться 	команда </a:t>
            </a:r>
            <a:r>
              <a:rPr lang="en-US" sz="2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ru-RU" sz="2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ru-RU" sz="2000" i="1" kern="0" dirty="0" smtClean="0"/>
              <a:t>. </a:t>
            </a:r>
            <a:endParaRPr lang="en-US" sz="2000" i="1" kern="0" dirty="0" smtClean="0"/>
          </a:p>
          <a:p>
            <a:pPr marL="457200" indent="-457200" algn="l">
              <a:spcBef>
                <a:spcPct val="30000"/>
              </a:spcBef>
            </a:pPr>
            <a:r>
              <a:rPr lang="en-US" sz="2000" kern="0" dirty="0" smtClean="0"/>
              <a:t>		</a:t>
            </a:r>
            <a:r>
              <a:rPr lang="ru-RU" sz="2000" b="1" kern="0" dirty="0" smtClean="0"/>
              <a:t>Простые примеры</a:t>
            </a:r>
            <a:r>
              <a:rPr lang="ru-RU" sz="2000" kern="0" dirty="0" smtClean="0"/>
              <a:t> </a:t>
            </a:r>
          </a:p>
          <a:p>
            <a:pPr marL="457200" indent="-457200" algn="l">
              <a:spcBef>
                <a:spcPct val="30000"/>
              </a:spcBef>
            </a:pPr>
            <a:r>
              <a:rPr lang="ru-RU" sz="2000" kern="0" dirty="0" smtClean="0"/>
              <a:t>		</a:t>
            </a:r>
            <a:r>
              <a:rPr lang="ru-RU" sz="2000" kern="0" dirty="0" smtClean="0">
                <a:sym typeface="Wingdings 2" pitchFamily="18" charset="2"/>
              </a:rPr>
              <a:t>	</a:t>
            </a:r>
            <a:r>
              <a:rPr lang="ru-RU" sz="2000" kern="0" dirty="0" smtClean="0"/>
              <a:t>в конструкции </a:t>
            </a:r>
            <a:r>
              <a:rPr lang="en-US" sz="2400" b="1" kern="0" dirty="0" smtClean="0">
                <a:latin typeface="Courier New" pitchFamily="49" charset="0"/>
              </a:rPr>
              <a:t>if</a:t>
            </a:r>
            <a:r>
              <a:rPr lang="ru-RU" sz="2400" b="1" kern="0" dirty="0" smtClean="0">
                <a:latin typeface="Courier New" pitchFamily="49" charset="0"/>
              </a:rPr>
              <a:t>(с) </a:t>
            </a:r>
            <a:r>
              <a:rPr lang="en-US" sz="2400" b="1" kern="0" dirty="0" smtClean="0">
                <a:latin typeface="Courier New" pitchFamily="49" charset="0"/>
              </a:rPr>
              <a:t>s</a:t>
            </a:r>
            <a:r>
              <a:rPr lang="ru-RU" sz="2400" b="1" kern="0" dirty="0" smtClean="0">
                <a:latin typeface="Courier New" pitchFamily="49" charset="0"/>
              </a:rPr>
              <a:t>1; </a:t>
            </a:r>
            <a:r>
              <a:rPr lang="en-US" sz="2400" b="1" kern="0" dirty="0" smtClean="0">
                <a:latin typeface="Courier New" pitchFamily="49" charset="0"/>
              </a:rPr>
              <a:t>else s</a:t>
            </a:r>
            <a:r>
              <a:rPr lang="ru-RU" sz="2400" b="1" kern="0" dirty="0" smtClean="0">
                <a:latin typeface="Courier New" pitchFamily="49" charset="0"/>
              </a:rPr>
              <a:t>2;</a:t>
            </a:r>
            <a:r>
              <a:rPr lang="ru-RU" sz="2400" b="1" kern="0" dirty="0" smtClean="0"/>
              <a:t> </a:t>
            </a:r>
            <a:br>
              <a:rPr lang="ru-RU" sz="2400" b="1" kern="0" dirty="0" smtClean="0"/>
            </a:br>
            <a:r>
              <a:rPr lang="ru-RU" sz="2400" b="1" kern="0" dirty="0" smtClean="0"/>
              <a:t>		</a:t>
            </a:r>
            <a:r>
              <a:rPr lang="en-US" sz="2400" b="1" kern="0" dirty="0" smtClean="0">
                <a:latin typeface="Courier New" pitchFamily="49" charset="0"/>
              </a:rPr>
              <a:t>s</a:t>
            </a:r>
            <a:r>
              <a:rPr lang="ru-RU" sz="2400" b="1" kern="0" dirty="0" smtClean="0">
                <a:latin typeface="Courier New" pitchFamily="49" charset="0"/>
              </a:rPr>
              <a:t>1</a:t>
            </a:r>
            <a:r>
              <a:rPr lang="ru-RU" sz="2400" kern="0" dirty="0" smtClean="0"/>
              <a:t> </a:t>
            </a:r>
            <a:r>
              <a:rPr lang="ru-RU" sz="2000" kern="0" dirty="0" smtClean="0"/>
              <a:t>и</a:t>
            </a:r>
            <a:r>
              <a:rPr lang="ru-RU" sz="2400" kern="0" dirty="0" smtClean="0"/>
              <a:t> </a:t>
            </a:r>
            <a:r>
              <a:rPr lang="en-US" sz="2400" b="1" kern="0" dirty="0" smtClean="0">
                <a:latin typeface="Courier New" pitchFamily="49" charset="0"/>
              </a:rPr>
              <a:t>s</a:t>
            </a:r>
            <a:r>
              <a:rPr lang="ru-RU" sz="2400" b="1" kern="0" dirty="0" smtClean="0">
                <a:latin typeface="Courier New" pitchFamily="49" charset="0"/>
              </a:rPr>
              <a:t>2</a:t>
            </a:r>
            <a:r>
              <a:rPr lang="ru-RU" sz="2000" kern="0" dirty="0" smtClean="0"/>
              <a:t> зависят по управлению от </a:t>
            </a:r>
            <a:r>
              <a:rPr lang="en-US" sz="2400" b="1" kern="0" dirty="0" smtClean="0">
                <a:latin typeface="Courier New" pitchFamily="49" charset="0"/>
              </a:rPr>
              <a:t>с</a:t>
            </a:r>
            <a:r>
              <a:rPr lang="ru-RU" sz="2400" kern="0" dirty="0" smtClean="0"/>
              <a:t> </a:t>
            </a:r>
            <a:r>
              <a:rPr lang="ru-RU" sz="2000" kern="0" dirty="0" smtClean="0"/>
              <a:t/>
            </a:r>
            <a:br>
              <a:rPr lang="ru-RU" sz="2000" kern="0" dirty="0" smtClean="0"/>
            </a:br>
            <a:r>
              <a:rPr lang="ru-RU" sz="2000" kern="0" dirty="0" smtClean="0"/>
              <a:t>	</a:t>
            </a:r>
            <a:r>
              <a:rPr lang="ru-RU" sz="2000" kern="0" dirty="0" smtClean="0">
                <a:sym typeface="Wingdings 2" pitchFamily="18" charset="2"/>
              </a:rPr>
              <a:t>	</a:t>
            </a:r>
            <a:r>
              <a:rPr lang="ru-RU" sz="2000" kern="0" dirty="0" smtClean="0"/>
              <a:t>в конструкции </a:t>
            </a:r>
            <a:r>
              <a:rPr lang="en-US" sz="2400" b="1" kern="0" dirty="0" smtClean="0">
                <a:latin typeface="Courier New" pitchFamily="49" charset="0"/>
              </a:rPr>
              <a:t>while</a:t>
            </a:r>
            <a:r>
              <a:rPr lang="ru-RU" sz="2400" b="1" kern="0" dirty="0" smtClean="0">
                <a:latin typeface="Courier New" pitchFamily="49" charset="0"/>
              </a:rPr>
              <a:t> </a:t>
            </a:r>
            <a:r>
              <a:rPr lang="en-US" sz="2400" b="1" kern="0" dirty="0" smtClean="0">
                <a:latin typeface="Courier New" pitchFamily="49" charset="0"/>
              </a:rPr>
              <a:t>(с)</a:t>
            </a:r>
            <a:r>
              <a:rPr lang="ru-RU" sz="2400" b="1" kern="0" dirty="0" smtClean="0">
                <a:latin typeface="Courier New" pitchFamily="49" charset="0"/>
              </a:rPr>
              <a:t> </a:t>
            </a:r>
            <a:r>
              <a:rPr lang="en-US" sz="2400" b="1" kern="0" dirty="0" smtClean="0">
                <a:latin typeface="Courier New" pitchFamily="49" charset="0"/>
              </a:rPr>
              <a:t>s; </a:t>
            </a:r>
            <a:r>
              <a:rPr lang="ru-RU" sz="2000" b="1" kern="0" dirty="0" smtClean="0">
                <a:latin typeface="Courier New" pitchFamily="49" charset="0"/>
              </a:rPr>
              <a:t/>
            </a:r>
            <a:br>
              <a:rPr lang="ru-RU" sz="2000" b="1" kern="0" dirty="0" smtClean="0">
                <a:latin typeface="Courier New" pitchFamily="49" charset="0"/>
              </a:rPr>
            </a:br>
            <a:r>
              <a:rPr lang="ru-RU" sz="2000" b="1" kern="0" dirty="0" smtClean="0">
                <a:latin typeface="Courier New" pitchFamily="49" charset="0"/>
              </a:rPr>
              <a:t>		</a:t>
            </a:r>
            <a:r>
              <a:rPr lang="en-US" sz="2400" b="1" kern="0" dirty="0" smtClean="0">
                <a:latin typeface="Courier New" pitchFamily="49" charset="0"/>
              </a:rPr>
              <a:t>s</a:t>
            </a:r>
            <a:r>
              <a:rPr lang="en-US" sz="2000" kern="0" dirty="0" smtClean="0"/>
              <a:t> </a:t>
            </a:r>
            <a:r>
              <a:rPr lang="ru-RU" sz="2000" kern="0" dirty="0" smtClean="0"/>
              <a:t>зависит по управлению от </a:t>
            </a:r>
            <a:r>
              <a:rPr lang="en-US" sz="2400" b="1" kern="0" dirty="0" smtClean="0">
                <a:latin typeface="Courier New" pitchFamily="49" charset="0"/>
              </a:rPr>
              <a:t>c</a:t>
            </a:r>
            <a:endParaRPr lang="ru-RU" sz="2400" b="1" kern="0" dirty="0">
              <a:latin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950" y="351402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59-60. Зависимости </a:t>
            </a:r>
            <a:r>
              <a:rPr lang="ru-RU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 управлению</a:t>
            </a:r>
          </a:p>
        </p:txBody>
      </p:sp>
    </p:spTree>
    <p:extLst>
      <p:ext uri="{BB962C8B-B14F-4D97-AF65-F5344CB8AC3E}">
        <p14:creationId xmlns:p14="http://schemas.microsoft.com/office/powerpoint/2010/main" val="33010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5385195"/>
            <a:ext cx="2133600" cy="476250"/>
          </a:xfrm>
        </p:spPr>
        <p:txBody>
          <a:bodyPr/>
          <a:lstStyle/>
          <a:p>
            <a:fld id="{98F7BBE8-3709-4D4C-A40F-6AE28708F4AA}" type="slidenum">
              <a:rPr lang="ru-RU"/>
              <a:pPr/>
              <a:t>26</a:t>
            </a:fld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1500" y="344433"/>
            <a:ext cx="9036050" cy="5464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>
              <a:lnSpc>
                <a:spcPct val="90000"/>
              </a:lnSpc>
              <a:spcBef>
                <a:spcPct val="30000"/>
              </a:spcBef>
            </a:pPr>
            <a:r>
              <a:rPr lang="ru-RU" sz="2000" kern="0" dirty="0" smtClean="0">
                <a:sym typeface="Wingdings 2" pitchFamily="18" charset="2"/>
              </a:rPr>
              <a:t></a:t>
            </a:r>
            <a:r>
              <a:rPr lang="ru-RU" sz="2000" kern="0" dirty="0" smtClean="0"/>
              <a:t> 		</a:t>
            </a:r>
            <a:r>
              <a:rPr lang="ru-RU" sz="2000" b="1" kern="0" dirty="0" smtClean="0"/>
              <a:t>Определение</a:t>
            </a:r>
            <a:r>
              <a:rPr lang="ru-RU" sz="2000" kern="0" dirty="0" smtClean="0"/>
              <a:t>. Две команды называются </a:t>
            </a:r>
            <a:r>
              <a:rPr lang="ru-RU" sz="24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зависимыми по </a:t>
            </a:r>
            <a:r>
              <a:rPr lang="en-US" sz="24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данным</a:t>
            </a:r>
            <a:r>
              <a:rPr lang="ru-RU" sz="2000" kern="0" dirty="0" smtClean="0"/>
              <a:t>, если изменение порядка их выполнения может привести </a:t>
            </a:r>
            <a:r>
              <a:rPr lang="en-US" sz="2000" kern="0" dirty="0" smtClean="0"/>
              <a:t>	</a:t>
            </a:r>
            <a:r>
              <a:rPr lang="ru-RU" sz="2000" kern="0" dirty="0" smtClean="0"/>
              <a:t>к изменению результата вычислений, выполняемых программой.</a:t>
            </a:r>
          </a:p>
          <a:p>
            <a:pPr marL="457200" indent="-457200" algn="l">
              <a:lnSpc>
                <a:spcPct val="90000"/>
              </a:lnSpc>
              <a:spcBef>
                <a:spcPct val="30000"/>
              </a:spcBef>
            </a:pPr>
            <a:r>
              <a:rPr lang="ru-RU" sz="2000" kern="0" dirty="0" smtClean="0">
                <a:sym typeface="Wingdings 2" pitchFamily="18" charset="2"/>
              </a:rPr>
              <a:t></a:t>
            </a:r>
            <a:r>
              <a:rPr lang="ru-RU" sz="2000" kern="0" dirty="0" smtClean="0"/>
              <a:t> 		Виды зависимостей</a:t>
            </a:r>
            <a:r>
              <a:rPr lang="en-US" sz="2000" kern="0" dirty="0" smtClean="0"/>
              <a:t> </a:t>
            </a:r>
            <a:r>
              <a:rPr lang="ru-RU" sz="2000" kern="0" dirty="0" smtClean="0"/>
              <a:t>по данным:</a:t>
            </a:r>
          </a:p>
          <a:p>
            <a:pPr marL="457200" indent="-457200" algn="l">
              <a:lnSpc>
                <a:spcPct val="90000"/>
              </a:lnSpc>
              <a:spcBef>
                <a:spcPct val="30000"/>
              </a:spcBef>
            </a:pPr>
            <a:r>
              <a:rPr lang="ru-RU" sz="2000" kern="0" dirty="0" smtClean="0"/>
              <a:t>		</a:t>
            </a:r>
            <a:r>
              <a:rPr lang="ru-RU" sz="2000" kern="0" dirty="0" smtClean="0">
                <a:sym typeface="Wingdings 2" pitchFamily="18" charset="2"/>
              </a:rPr>
              <a:t>	</a:t>
            </a:r>
            <a:r>
              <a:rPr lang="ru-RU" sz="24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Истинная зависимость</a:t>
            </a:r>
            <a:r>
              <a:rPr lang="ru-RU" sz="2000" kern="0" dirty="0" smtClean="0">
                <a:sym typeface="Wingdings 2" pitchFamily="18" charset="2"/>
              </a:rPr>
              <a:t>: </a:t>
            </a:r>
            <a:r>
              <a:rPr lang="ru-RU" sz="2000" b="1" kern="0" dirty="0" smtClean="0">
                <a:sym typeface="Wingdings 2" pitchFamily="18" charset="2"/>
              </a:rPr>
              <a:t>чтение после записи</a:t>
            </a:r>
            <a:r>
              <a:rPr lang="ru-RU" sz="2000" kern="0" dirty="0" smtClean="0">
                <a:sym typeface="Wingdings 2" pitchFamily="18" charset="2"/>
              </a:rPr>
              <a:t>. </a:t>
            </a:r>
            <a:br>
              <a:rPr lang="ru-RU" sz="2000" kern="0" dirty="0" smtClean="0">
                <a:sym typeface="Wingdings 2" pitchFamily="18" charset="2"/>
              </a:rPr>
            </a:br>
            <a:r>
              <a:rPr lang="ru-RU" sz="2000" kern="0" dirty="0" smtClean="0">
                <a:sym typeface="Wingdings 2" pitchFamily="18" charset="2"/>
              </a:rPr>
              <a:t>		Если команда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1</a:t>
            </a:r>
            <a:r>
              <a:rPr lang="en-US" sz="2000" kern="0" dirty="0" smtClean="0">
                <a:sym typeface="Wingdings 2" pitchFamily="18" charset="2"/>
              </a:rPr>
              <a:t> </a:t>
            </a:r>
            <a:r>
              <a:rPr lang="ru-RU" sz="2000" kern="0" dirty="0" smtClean="0">
                <a:sym typeface="Wingdings 2" pitchFamily="18" charset="2"/>
              </a:rPr>
              <a:t>записывает значение в некоторую ячейку 		памяти (или на регистр), а команда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2</a:t>
            </a:r>
            <a:r>
              <a:rPr lang="ru-RU" sz="2000" kern="0" baseline="-25000" dirty="0" smtClean="0">
                <a:latin typeface="Times New Roman" pitchFamily="18" charset="0"/>
                <a:sym typeface="Wingdings 2" pitchFamily="18" charset="2"/>
              </a:rPr>
              <a:t> </a:t>
            </a:r>
            <a:r>
              <a:rPr lang="ru-RU" sz="2000" kern="0" dirty="0" smtClean="0">
                <a:sym typeface="Wingdings 2" pitchFamily="18" charset="2"/>
              </a:rPr>
              <a:t>считывает это 			значение, то команды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1</a:t>
            </a:r>
            <a:r>
              <a:rPr lang="ru-RU" sz="2000" kern="0" dirty="0" smtClean="0">
                <a:sym typeface="Wingdings 2" pitchFamily="18" charset="2"/>
              </a:rPr>
              <a:t> и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2</a:t>
            </a:r>
            <a:r>
              <a:rPr lang="ru-RU" sz="2000" kern="0" dirty="0" smtClean="0">
                <a:sym typeface="Wingdings 2" pitchFamily="18" charset="2"/>
              </a:rPr>
              <a:t> зависимы.</a:t>
            </a:r>
          </a:p>
          <a:p>
            <a:pPr marL="457200" indent="-457200" algn="l">
              <a:lnSpc>
                <a:spcPct val="90000"/>
              </a:lnSpc>
              <a:spcBef>
                <a:spcPct val="30000"/>
              </a:spcBef>
            </a:pPr>
            <a:r>
              <a:rPr lang="ru-RU" sz="2000" kern="0" dirty="0" smtClean="0">
                <a:sym typeface="Wingdings 2" pitchFamily="18" charset="2"/>
              </a:rPr>
              <a:t>		 	</a:t>
            </a:r>
            <a:r>
              <a:rPr lang="ru-RU" sz="2400" i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Антизависимость</a:t>
            </a:r>
            <a:r>
              <a:rPr lang="ru-RU" sz="2000" kern="0" dirty="0" smtClean="0">
                <a:sym typeface="Wingdings 2" pitchFamily="18" charset="2"/>
              </a:rPr>
              <a:t>:</a:t>
            </a:r>
            <a:r>
              <a:rPr lang="ru-RU" sz="2000" i="1" kern="0" dirty="0" smtClean="0">
                <a:sym typeface="Wingdings 2" pitchFamily="18" charset="2"/>
              </a:rPr>
              <a:t> </a:t>
            </a:r>
            <a:r>
              <a:rPr lang="ru-RU" sz="2000" b="1" kern="0" dirty="0" smtClean="0">
                <a:sym typeface="Wingdings 2" pitchFamily="18" charset="2"/>
              </a:rPr>
              <a:t>запись после чтения</a:t>
            </a:r>
            <a:r>
              <a:rPr lang="ru-RU" sz="2000" kern="0" dirty="0" smtClean="0">
                <a:sym typeface="Wingdings 2" pitchFamily="18" charset="2"/>
              </a:rPr>
              <a:t>. </a:t>
            </a:r>
            <a:br>
              <a:rPr lang="ru-RU" sz="2000" kern="0" dirty="0" smtClean="0">
                <a:sym typeface="Wingdings 2" pitchFamily="18" charset="2"/>
              </a:rPr>
            </a:br>
            <a:r>
              <a:rPr lang="ru-RU" sz="2000" kern="0" dirty="0" smtClean="0">
                <a:sym typeface="Wingdings 2" pitchFamily="18" charset="2"/>
              </a:rPr>
              <a:t>		Если команда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1</a:t>
            </a:r>
            <a:r>
              <a:rPr lang="en-US" sz="2000" kern="0" dirty="0" smtClean="0">
                <a:sym typeface="Wingdings 2" pitchFamily="18" charset="2"/>
              </a:rPr>
              <a:t> </a:t>
            </a:r>
            <a:r>
              <a:rPr lang="ru-RU" sz="2000" kern="0" dirty="0" smtClean="0">
                <a:sym typeface="Wingdings 2" pitchFamily="18" charset="2"/>
              </a:rPr>
              <a:t>считывает значение из некоторой ячейки 		памяти, а команда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2</a:t>
            </a:r>
            <a:r>
              <a:rPr lang="ru-RU" sz="2000" kern="0" baseline="-25000" dirty="0" smtClean="0">
                <a:latin typeface="Times New Roman" pitchFamily="18" charset="0"/>
                <a:sym typeface="Wingdings 2" pitchFamily="18" charset="2"/>
              </a:rPr>
              <a:t> </a:t>
            </a:r>
            <a:r>
              <a:rPr lang="ru-RU" sz="2000" kern="0" dirty="0" smtClean="0">
                <a:sym typeface="Wingdings 2" pitchFamily="18" charset="2"/>
              </a:rPr>
              <a:t>записывает в эту ячейку новое 			значение, то команды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1</a:t>
            </a:r>
            <a:r>
              <a:rPr lang="ru-RU" sz="2000" kern="0" dirty="0" smtClean="0">
                <a:sym typeface="Wingdings 2" pitchFamily="18" charset="2"/>
              </a:rPr>
              <a:t> и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2</a:t>
            </a:r>
            <a:r>
              <a:rPr lang="ru-RU" sz="2000" kern="0" dirty="0" smtClean="0">
                <a:sym typeface="Wingdings 2" pitchFamily="18" charset="2"/>
              </a:rPr>
              <a:t> зависимы.</a:t>
            </a:r>
          </a:p>
          <a:p>
            <a:pPr marL="457200" indent="-457200" algn="l">
              <a:lnSpc>
                <a:spcPct val="90000"/>
              </a:lnSpc>
              <a:spcBef>
                <a:spcPct val="30000"/>
              </a:spcBef>
            </a:pPr>
            <a:r>
              <a:rPr lang="ru-RU" sz="2000" kern="0" dirty="0" smtClean="0">
                <a:sym typeface="Wingdings 2" pitchFamily="18" charset="2"/>
              </a:rPr>
              <a:t>		 	</a:t>
            </a:r>
            <a:r>
              <a:rPr lang="ru-RU" sz="2400" i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Зависимость по выходу</a:t>
            </a:r>
            <a:r>
              <a:rPr lang="ru-RU" sz="2000" kern="0" dirty="0" smtClean="0">
                <a:sym typeface="Wingdings 2" pitchFamily="18" charset="2"/>
              </a:rPr>
              <a:t>: </a:t>
            </a:r>
            <a:r>
              <a:rPr lang="ru-RU" sz="2000" b="1" kern="0" dirty="0" smtClean="0">
                <a:sym typeface="Wingdings 2" pitchFamily="18" charset="2"/>
              </a:rPr>
              <a:t>запись после записи</a:t>
            </a:r>
            <a:r>
              <a:rPr lang="ru-RU" sz="2000" kern="0" dirty="0" smtClean="0">
                <a:sym typeface="Wingdings 2" pitchFamily="18" charset="2"/>
              </a:rPr>
              <a:t>. </a:t>
            </a:r>
            <a:br>
              <a:rPr lang="ru-RU" sz="2000" kern="0" dirty="0" smtClean="0">
                <a:sym typeface="Wingdings 2" pitchFamily="18" charset="2"/>
              </a:rPr>
            </a:br>
            <a:r>
              <a:rPr lang="ru-RU" sz="2000" kern="0" dirty="0" smtClean="0">
                <a:sym typeface="Wingdings 2" pitchFamily="18" charset="2"/>
              </a:rPr>
              <a:t>		Если команды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1</a:t>
            </a:r>
            <a:r>
              <a:rPr lang="ru-RU" sz="2000" kern="0" dirty="0" smtClean="0">
                <a:sym typeface="Wingdings 2" pitchFamily="18" charset="2"/>
              </a:rPr>
              <a:t> и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2</a:t>
            </a:r>
            <a:r>
              <a:rPr lang="ru-RU" sz="2000" kern="0" dirty="0" smtClean="0">
                <a:sym typeface="Wingdings 2" pitchFamily="18" charset="2"/>
              </a:rPr>
              <a:t> записывают значения в одну и ту 		же ячейку памяти, то команды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1</a:t>
            </a:r>
            <a:r>
              <a:rPr lang="ru-RU" sz="2000" kern="0" dirty="0" smtClean="0">
                <a:sym typeface="Wingdings 2" pitchFamily="18" charset="2"/>
              </a:rPr>
              <a:t> и </a:t>
            </a:r>
            <a:r>
              <a:rPr lang="en-US" sz="2400" i="1" kern="0" dirty="0" smtClean="0">
                <a:latin typeface="Times New Roman" pitchFamily="18" charset="0"/>
                <a:sym typeface="Wingdings 2" pitchFamily="18" charset="2"/>
              </a:rPr>
              <a:t>C</a:t>
            </a:r>
            <a:r>
              <a:rPr lang="en-US" sz="2400" kern="0" baseline="-25000" dirty="0" smtClean="0">
                <a:latin typeface="Times New Roman" pitchFamily="18" charset="0"/>
                <a:sym typeface="Wingdings 2" pitchFamily="18" charset="2"/>
              </a:rPr>
              <a:t>2</a:t>
            </a:r>
            <a:r>
              <a:rPr lang="ru-RU" sz="2000" kern="0" dirty="0" smtClean="0">
                <a:sym typeface="Wingdings 2" pitchFamily="18" charset="2"/>
              </a:rPr>
              <a:t> зависимы.</a:t>
            </a:r>
            <a:endParaRPr lang="ru-RU" sz="2000" kern="0" dirty="0">
              <a:sym typeface="Wingdings 2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500" y="-36385"/>
            <a:ext cx="6390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62. Зависимости </a:t>
            </a:r>
            <a:r>
              <a:rPr lang="ru-RU" sz="2000" b="1" dirty="0"/>
              <a:t>по </a:t>
            </a:r>
            <a:r>
              <a:rPr lang="ru-RU" sz="2000" b="1" dirty="0" smtClean="0"/>
              <a:t>данным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1498" y="5679250"/>
            <a:ext cx="900100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kern="0" dirty="0" smtClean="0">
                <a:latin typeface="+mn-lt"/>
                <a:cs typeface="Times New Roman" panose="02020603050405020304" pitchFamily="18" charset="0"/>
                <a:sym typeface="Wingdings 2" pitchFamily="18" charset="2"/>
              </a:rPr>
              <a:t>63. Переименование значений, чтобы избежать </a:t>
            </a:r>
            <a:r>
              <a:rPr lang="ru-RU" b="1" kern="0" dirty="0" err="1" smtClean="0">
                <a:latin typeface="+mn-lt"/>
                <a:cs typeface="Times New Roman" panose="02020603050405020304" pitchFamily="18" charset="0"/>
                <a:sym typeface="Wingdings 2" pitchFamily="18" charset="2"/>
              </a:rPr>
              <a:t>антизависимостей</a:t>
            </a:r>
            <a:r>
              <a:rPr lang="ru-RU" b="1" kern="0" dirty="0" smtClean="0">
                <a:latin typeface="+mn-lt"/>
                <a:sym typeface="Wingdings 2" pitchFamily="18" charset="2"/>
              </a:rPr>
              <a:t>.</a:t>
            </a:r>
            <a:br>
              <a:rPr lang="ru-RU" b="1" kern="0" dirty="0" smtClean="0">
                <a:latin typeface="+mn-lt"/>
                <a:sym typeface="Wingdings 2" pitchFamily="18" charset="2"/>
              </a:rPr>
            </a:br>
            <a:r>
              <a:rPr lang="ru-RU" kern="0" dirty="0" smtClean="0">
                <a:latin typeface="+mn-lt"/>
                <a:sym typeface="Wingdings 2" pitchFamily="18" charset="2"/>
              </a:rPr>
              <a:t>Значения переименовываются таким образом, чтобы каждое значение имело уникальное имя. Это нужно для того, чтобы найти и те расписания, которые были бы исключены из-за </a:t>
            </a:r>
            <a:r>
              <a:rPr lang="ru-RU" kern="0" dirty="0" err="1" smtClean="0">
                <a:latin typeface="+mn-lt"/>
                <a:sym typeface="Wingdings 2" pitchFamily="18" charset="2"/>
              </a:rPr>
              <a:t>антизависимостей</a:t>
            </a:r>
            <a:r>
              <a:rPr lang="ru-RU" kern="0" dirty="0" smtClean="0">
                <a:latin typeface="+mn-lt"/>
                <a:sym typeface="Wingdings 2" pitchFamily="18" charset="2"/>
              </a:rPr>
              <a:t>. </a:t>
            </a:r>
            <a:br>
              <a:rPr lang="ru-RU" kern="0" dirty="0" smtClean="0">
                <a:latin typeface="+mn-lt"/>
                <a:sym typeface="Wingdings 2" pitchFamily="18" charset="2"/>
              </a:rPr>
            </a:br>
            <a:r>
              <a:rPr lang="ru-RU" kern="0" dirty="0" smtClean="0">
                <a:latin typeface="+mn-lt"/>
                <a:sym typeface="Wingdings 2" pitchFamily="18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0274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7423-432A-4722-9ADB-6D8B26C288C6}" type="slidenum">
              <a:rPr lang="ru-RU"/>
              <a:pPr/>
              <a:t>27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1500" y="508610"/>
            <a:ext cx="6390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64. Требование консервативности анализа</a:t>
            </a:r>
            <a:endParaRPr lang="ru-RU" sz="2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1500" y="962452"/>
            <a:ext cx="9001000" cy="575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600"/>
              </a:spcBef>
              <a:buFontTx/>
              <a:buNone/>
            </a:pPr>
            <a:r>
              <a:rPr lang="ru-RU" sz="2000" kern="0" dirty="0" smtClean="0">
                <a:sym typeface="Wingdings 2" pitchFamily="18" charset="2"/>
              </a:rPr>
              <a:t></a:t>
            </a:r>
            <a:r>
              <a:rPr lang="ru-RU" sz="2000" kern="0" dirty="0" smtClean="0"/>
              <a:t> 		</a:t>
            </a:r>
            <a:r>
              <a:rPr lang="ru-RU" sz="2000" b="1" kern="0" dirty="0" smtClean="0"/>
              <a:t>Консервативность</a:t>
            </a:r>
            <a:r>
              <a:rPr lang="ru-RU" sz="2000" kern="0" dirty="0" smtClean="0"/>
              <a:t>. Компилятор обязан считать, что две 	команды могут обращаться к одним и тем же ячейкам, если </a:t>
            </a:r>
            <a:br>
              <a:rPr lang="ru-RU" sz="2000" kern="0" dirty="0" smtClean="0"/>
            </a:br>
            <a:r>
              <a:rPr lang="ru-RU" sz="2000" kern="0" dirty="0" smtClean="0"/>
              <a:t>	он не может доказать обратное.</a:t>
            </a:r>
          </a:p>
          <a:p>
            <a:pPr marL="457200" indent="-457200">
              <a:spcBef>
                <a:spcPts val="600"/>
              </a:spcBef>
              <a:buFontTx/>
              <a:buNone/>
            </a:pPr>
            <a:r>
              <a:rPr lang="ru-RU" sz="2000" kern="0" dirty="0" smtClean="0">
                <a:sym typeface="Wingdings 2" pitchFamily="18" charset="2"/>
              </a:rPr>
              <a:t></a:t>
            </a:r>
            <a:r>
              <a:rPr lang="ru-RU" sz="2000" kern="0" dirty="0" smtClean="0"/>
              <a:t> 		</a:t>
            </a:r>
            <a:r>
              <a:rPr lang="ru-RU" sz="2000" b="1" kern="0" dirty="0" smtClean="0"/>
              <a:t>Пример</a:t>
            </a:r>
            <a:r>
              <a:rPr lang="ru-RU" sz="2000" kern="0" dirty="0" smtClean="0"/>
              <a:t>: Рассмотрим код</a:t>
            </a:r>
          </a:p>
          <a:p>
            <a:pPr marL="457200" indent="-457200">
              <a:spcBef>
                <a:spcPts val="600"/>
              </a:spcBef>
              <a:buFontTx/>
              <a:buNone/>
            </a:pPr>
            <a:r>
              <a:rPr lang="en-US" sz="2000" kern="0" dirty="0" smtClean="0"/>
              <a:t>				</a:t>
            </a:r>
            <a:r>
              <a:rPr lang="en-US" sz="2400" b="1" kern="0" dirty="0" smtClean="0">
                <a:latin typeface="Courier New" pitchFamily="49" charset="0"/>
              </a:rPr>
              <a:t>1. a </a:t>
            </a:r>
            <a:r>
              <a:rPr lang="ru-RU" sz="2400" b="1" kern="0" dirty="0" smtClean="0">
                <a:latin typeface="Courier New" pitchFamily="49" charset="0"/>
              </a:rPr>
              <a:t>	</a:t>
            </a:r>
            <a:r>
              <a:rPr lang="en-US" sz="2400" b="1" kern="0" dirty="0" smtClean="0">
                <a:latin typeface="Courier New" pitchFamily="49" charset="0"/>
                <a:sym typeface="Symbol"/>
              </a:rPr>
              <a:t></a:t>
            </a:r>
            <a:r>
              <a:rPr lang="ru-RU" sz="2400" b="1" kern="0" dirty="0" smtClean="0">
                <a:latin typeface="Courier New" pitchFamily="49" charset="0"/>
                <a:sym typeface="Symbol"/>
              </a:rPr>
              <a:t> </a:t>
            </a:r>
            <a:r>
              <a:rPr lang="en-US" sz="2400" b="1" kern="0" dirty="0" smtClean="0">
                <a:latin typeface="Courier New" pitchFamily="49" charset="0"/>
              </a:rPr>
              <a:t>1</a:t>
            </a:r>
            <a:br>
              <a:rPr lang="en-US" sz="2400" b="1" kern="0" dirty="0" smtClean="0">
                <a:latin typeface="Courier New" pitchFamily="49" charset="0"/>
              </a:rPr>
            </a:br>
            <a:r>
              <a:rPr lang="en-US" sz="2400" b="1" kern="0" dirty="0" smtClean="0">
                <a:latin typeface="Courier New" pitchFamily="49" charset="0"/>
              </a:rPr>
              <a:t>			2. *p </a:t>
            </a:r>
            <a:r>
              <a:rPr lang="en-US" sz="2400" b="1" kern="0" dirty="0">
                <a:latin typeface="Courier New" pitchFamily="49" charset="0"/>
                <a:sym typeface="Symbol"/>
              </a:rPr>
              <a:t></a:t>
            </a:r>
            <a:r>
              <a:rPr lang="en-US" sz="2400" b="1" kern="0" dirty="0" smtClean="0">
                <a:latin typeface="Courier New" pitchFamily="49" charset="0"/>
              </a:rPr>
              <a:t> 2</a:t>
            </a:r>
            <a:br>
              <a:rPr lang="en-US" sz="2400" b="1" kern="0" dirty="0" smtClean="0">
                <a:latin typeface="Courier New" pitchFamily="49" charset="0"/>
              </a:rPr>
            </a:br>
            <a:r>
              <a:rPr lang="en-US" sz="2400" b="1" kern="0" dirty="0" smtClean="0">
                <a:latin typeface="Courier New" pitchFamily="49" charset="0"/>
              </a:rPr>
              <a:t>			3. b </a:t>
            </a:r>
            <a:r>
              <a:rPr lang="ru-RU" sz="2400" b="1" kern="0" dirty="0" smtClean="0">
                <a:latin typeface="Courier New" pitchFamily="49" charset="0"/>
              </a:rPr>
              <a:t>	</a:t>
            </a:r>
            <a:r>
              <a:rPr lang="en-US" sz="2400" b="1" kern="0" dirty="0" smtClean="0">
                <a:latin typeface="Courier New" pitchFamily="49" charset="0"/>
                <a:sym typeface="Symbol"/>
              </a:rPr>
              <a:t></a:t>
            </a:r>
            <a:r>
              <a:rPr lang="en-US" sz="2400" b="1" kern="0" dirty="0" smtClean="0">
                <a:latin typeface="Courier New" pitchFamily="49" charset="0"/>
              </a:rPr>
              <a:t> a</a:t>
            </a:r>
            <a:endParaRPr lang="ru-RU" sz="2400" b="1" kern="0" dirty="0" smtClean="0">
              <a:latin typeface="Courier New" pitchFamily="49" charset="0"/>
            </a:endParaRPr>
          </a:p>
          <a:p>
            <a:pPr marL="457200" indent="-457200">
              <a:spcBef>
                <a:spcPts val="600"/>
              </a:spcBef>
              <a:buFontTx/>
              <a:buNone/>
            </a:pPr>
            <a:r>
              <a:rPr lang="ru-RU" sz="2000" kern="0" dirty="0" smtClean="0"/>
              <a:t>		С</a:t>
            </a:r>
            <a:r>
              <a:rPr lang="ru-RU" sz="2000" kern="0" dirty="0" smtClean="0">
                <a:sym typeface="Wingdings 2" pitchFamily="18" charset="2"/>
              </a:rPr>
              <a:t>разу можно обнаружить истинную зависимость между 	командами 1 и 3. </a:t>
            </a:r>
            <a:br>
              <a:rPr lang="ru-RU" sz="2000" kern="0" dirty="0" smtClean="0">
                <a:sym typeface="Wingdings 2" pitchFamily="18" charset="2"/>
              </a:rPr>
            </a:br>
            <a:r>
              <a:rPr lang="ru-RU" sz="2000" kern="0" dirty="0" smtClean="0">
                <a:sym typeface="Wingdings 2" pitchFamily="18" charset="2"/>
              </a:rPr>
              <a:t>	Больше зависимостей как будто нет, но это только в том случае, 	если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компилятор может доказать</a:t>
            </a:r>
            <a:r>
              <a:rPr lang="ru-RU" sz="2000" i="1" kern="0" dirty="0" smtClean="0">
                <a:sym typeface="Wingdings 2" pitchFamily="18" charset="2"/>
              </a:rPr>
              <a:t>, </a:t>
            </a:r>
            <a:r>
              <a:rPr lang="ru-RU" sz="2000" kern="0" dirty="0">
                <a:sym typeface="Wingdings 2" pitchFamily="18" charset="2"/>
              </a:rPr>
              <a:t>что указатель </a:t>
            </a:r>
            <a:r>
              <a:rPr lang="en-US" sz="2400" b="1" kern="0" dirty="0" smtClean="0">
                <a:latin typeface="Courier New" pitchFamily="49" charset="0"/>
              </a:rPr>
              <a:t>p</a:t>
            </a:r>
            <a:r>
              <a:rPr lang="ru-RU" sz="2000" kern="0" dirty="0" smtClean="0">
                <a:sym typeface="Wingdings 2" pitchFamily="18" charset="2"/>
              </a:rPr>
              <a:t> </a:t>
            </a:r>
            <a:r>
              <a:rPr lang="ru-RU" sz="2000" kern="0" dirty="0">
                <a:sym typeface="Wingdings 2" pitchFamily="18" charset="2"/>
              </a:rPr>
              <a:t>не </a:t>
            </a:r>
            <a:r>
              <a:rPr lang="ru-RU" sz="2000" kern="0" dirty="0" smtClean="0">
                <a:sym typeface="Wingdings 2" pitchFamily="18" charset="2"/>
              </a:rPr>
              <a:t>может 	указывать </a:t>
            </a:r>
            <a:r>
              <a:rPr lang="ru-RU" sz="2000" kern="0" dirty="0">
                <a:sym typeface="Wingdings 2" pitchFamily="18" charset="2"/>
              </a:rPr>
              <a:t>на </a:t>
            </a:r>
            <a:r>
              <a:rPr lang="en-US" sz="2400" b="1" kern="0" dirty="0">
                <a:latin typeface="Courier New" pitchFamily="49" charset="0"/>
              </a:rPr>
              <a:t>a</a:t>
            </a:r>
            <a:r>
              <a:rPr lang="ru-RU" sz="2000" kern="0" dirty="0" smtClean="0">
                <a:sym typeface="Wingdings 2" pitchFamily="18" charset="2"/>
              </a:rPr>
              <a:t>. </a:t>
            </a:r>
            <a:br>
              <a:rPr lang="ru-RU" sz="2000" kern="0" dirty="0" smtClean="0">
                <a:sym typeface="Wingdings 2" pitchFamily="18" charset="2"/>
              </a:rPr>
            </a:br>
            <a:r>
              <a:rPr lang="ru-RU" sz="2000" kern="0" dirty="0" smtClean="0">
                <a:sym typeface="Wingdings 2" pitchFamily="18" charset="2"/>
              </a:rPr>
              <a:t>	В противном случае, компилятор обязан считать, что указатель </a:t>
            </a:r>
            <a:r>
              <a:rPr lang="en-US" sz="2400" b="1" kern="0" dirty="0">
                <a:latin typeface="Courier New" pitchFamily="49" charset="0"/>
              </a:rPr>
              <a:t>p</a:t>
            </a:r>
            <a:r>
              <a:rPr lang="ru-RU" sz="2000" kern="0" dirty="0" smtClean="0">
                <a:sym typeface="Wingdings 2" pitchFamily="18" charset="2"/>
              </a:rPr>
              <a:t> 	может указывать на </a:t>
            </a:r>
            <a:r>
              <a:rPr lang="en-US" sz="2400" b="1" kern="0" dirty="0">
                <a:latin typeface="Courier New" pitchFamily="49" charset="0"/>
              </a:rPr>
              <a:t>a</a:t>
            </a:r>
            <a:r>
              <a:rPr lang="ru-RU" sz="2000" kern="0" dirty="0" smtClean="0">
                <a:sym typeface="Wingdings 2" pitchFamily="18" charset="2"/>
              </a:rPr>
              <a:t>,</a:t>
            </a:r>
            <a:r>
              <a:rPr lang="ru-RU" sz="2000" kern="0" baseline="-25000" dirty="0" smtClean="0">
                <a:latin typeface="Times New Roman" pitchFamily="18" charset="0"/>
                <a:sym typeface="Wingdings 2" pitchFamily="18" charset="2"/>
              </a:rPr>
              <a:t> </a:t>
            </a:r>
            <a:r>
              <a:rPr lang="ru-RU" sz="2000" kern="0" dirty="0" smtClean="0">
                <a:sym typeface="Wingdings 2" pitchFamily="18" charset="2"/>
              </a:rPr>
              <a:t>и тогда возникают еще две зависимости: </a:t>
            </a:r>
            <a:br>
              <a:rPr lang="ru-RU" sz="2000" kern="0" dirty="0" smtClean="0">
                <a:sym typeface="Wingdings 2" pitchFamily="18" charset="2"/>
              </a:rPr>
            </a:br>
            <a:r>
              <a:rPr lang="ru-RU" sz="2000" kern="0" dirty="0" smtClean="0">
                <a:sym typeface="Wingdings 2" pitchFamily="18" charset="2"/>
              </a:rPr>
              <a:t>		истинная зависимость между командами 2 и 3 </a:t>
            </a:r>
            <a:br>
              <a:rPr lang="ru-RU" sz="2000" kern="0" dirty="0" smtClean="0">
                <a:sym typeface="Wingdings 2" pitchFamily="18" charset="2"/>
              </a:rPr>
            </a:br>
            <a:r>
              <a:rPr lang="ru-RU" sz="2000" kern="0" dirty="0" smtClean="0">
                <a:sym typeface="Wingdings 2" pitchFamily="18" charset="2"/>
              </a:rPr>
              <a:t>		зависимость по записи между командами 1 и 2.	</a:t>
            </a:r>
          </a:p>
        </p:txBody>
      </p:sp>
    </p:spTree>
    <p:extLst>
      <p:ext uri="{BB962C8B-B14F-4D97-AF65-F5344CB8AC3E}">
        <p14:creationId xmlns:p14="http://schemas.microsoft.com/office/powerpoint/2010/main" val="164086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037" y="53625"/>
            <a:ext cx="9036050" cy="664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b="1" dirty="0" smtClean="0"/>
              <a:t>65. </a:t>
            </a:r>
            <a:r>
              <a:rPr lang="ru-RU" b="1" dirty="0"/>
              <a:t>В чем состоит анализ потока </a:t>
            </a:r>
            <a:r>
              <a:rPr lang="ru-RU" b="1" dirty="0" smtClean="0"/>
              <a:t>данных ***</a:t>
            </a:r>
            <a:endParaRPr lang="ru-RU" b="1" dirty="0" smtClean="0"/>
          </a:p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dirty="0" smtClean="0"/>
              <a:t>При </a:t>
            </a:r>
            <a:r>
              <a:rPr lang="ru-RU" dirty="0"/>
              <a:t>анализе потока данных рассматриваются множества переменных для описания состояния и такие операции как объединение и пересечение множеств.</a:t>
            </a:r>
            <a:br>
              <a:rPr lang="ru-RU" dirty="0"/>
            </a:br>
            <a:r>
              <a:rPr lang="ru-RU" dirty="0"/>
              <a:t>Структурой потока данных называется </a:t>
            </a:r>
            <a:r>
              <a:rPr lang="ru-RU" dirty="0" smtClean="0"/>
              <a:t>четверка &lt;</a:t>
            </a:r>
            <a:r>
              <a:rPr lang="ru-RU" dirty="0"/>
              <a:t>D, F, L, ∧&gt; , где</a:t>
            </a:r>
            <a:br>
              <a:rPr lang="ru-RU" dirty="0"/>
            </a:br>
            <a:r>
              <a:rPr lang="ru-RU" dirty="0"/>
              <a:t>D – направление анализа (</a:t>
            </a:r>
            <a:r>
              <a:rPr lang="ru-RU" dirty="0" err="1"/>
              <a:t>Forward</a:t>
            </a:r>
            <a:r>
              <a:rPr lang="ru-RU" dirty="0"/>
              <a:t> или </a:t>
            </a:r>
            <a:r>
              <a:rPr lang="ru-RU" dirty="0" err="1"/>
              <a:t>Backward</a:t>
            </a:r>
            <a:r>
              <a:rPr lang="ru-RU" dirty="0" smtClean="0"/>
              <a:t>), F </a:t>
            </a:r>
            <a:r>
              <a:rPr lang="ru-RU" dirty="0"/>
              <a:t>– семейство передаточных функций</a:t>
            </a:r>
            <a:r>
              <a:rPr lang="ru-RU" dirty="0" smtClean="0"/>
              <a:t>, L </a:t>
            </a:r>
            <a:r>
              <a:rPr lang="ru-RU" dirty="0"/>
              <a:t>– поток данных</a:t>
            </a:r>
            <a:r>
              <a:rPr lang="ru-RU" dirty="0" smtClean="0"/>
              <a:t>, ∧ </a:t>
            </a:r>
            <a:r>
              <a:rPr lang="ru-RU" dirty="0"/>
              <a:t>- операция сбора.</a:t>
            </a:r>
            <a:br>
              <a:rPr lang="ru-RU" dirty="0"/>
            </a:br>
            <a:r>
              <a:rPr lang="ru-RU" dirty="0"/>
              <a:t>На выходе получаем значения из L для </a:t>
            </a:r>
            <a:r>
              <a:rPr lang="ru-RU" dirty="0" err="1"/>
              <a:t>In</a:t>
            </a:r>
            <a:r>
              <a:rPr lang="ru-RU" dirty="0"/>
              <a:t>[B] и </a:t>
            </a:r>
            <a:r>
              <a:rPr lang="ru-RU" dirty="0" err="1"/>
              <a:t>Out</a:t>
            </a:r>
            <a:r>
              <a:rPr lang="ru-RU" dirty="0"/>
              <a:t>[В] для каждого блока В</a:t>
            </a:r>
            <a:br>
              <a:rPr lang="ru-RU" dirty="0"/>
            </a:b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/>
              <a:t>графе потока</a:t>
            </a:r>
            <a:r>
              <a:rPr lang="ru-RU" dirty="0" smtClean="0"/>
              <a:t>.</a:t>
            </a:r>
          </a:p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66-69. Дуги ГПУ:</a:t>
            </a:r>
            <a:endParaRPr lang="ru-RU" b="1" dirty="0" smtClean="0">
              <a:latin typeface="+mn-lt"/>
            </a:endParaRPr>
          </a:p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dirty="0" smtClean="0">
                <a:latin typeface="+mn-lt"/>
              </a:rPr>
              <a:t>Дуги ГПУ, являющиеся дугами и его остовного дерева, называются </a:t>
            </a:r>
            <a:r>
              <a:rPr lang="ru-RU" b="1" dirty="0" err="1" smtClean="0">
                <a:latin typeface="+mn-lt"/>
                <a:cs typeface="Times New Roman" pitchFamily="18" charset="0"/>
              </a:rPr>
              <a:t>остовными</a:t>
            </a:r>
            <a:r>
              <a:rPr lang="ru-RU" dirty="0" smtClean="0">
                <a:latin typeface="+mn-lt"/>
              </a:rPr>
              <a:t>.</a:t>
            </a:r>
          </a:p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dirty="0" smtClean="0">
                <a:latin typeface="+mn-lt"/>
              </a:rPr>
              <a:t>Дуги ГПУ, не являющиеся дугами его остовного дерева, но имеющие такое же направление, что и остовные, называются </a:t>
            </a:r>
            <a:r>
              <a:rPr lang="ru-RU" b="1" dirty="0" smtClean="0">
                <a:latin typeface="+mn-lt"/>
                <a:cs typeface="Times New Roman" pitchFamily="18" charset="0"/>
              </a:rPr>
              <a:t>прямыми</a:t>
            </a:r>
            <a:r>
              <a:rPr lang="ru-RU" dirty="0" smtClean="0">
                <a:latin typeface="+mn-lt"/>
              </a:rPr>
              <a:t>. </a:t>
            </a:r>
          </a:p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dirty="0" smtClean="0">
                <a:latin typeface="+mn-lt"/>
              </a:rPr>
              <a:t>Дуги ГПУ, направленные противоположно остовным, называются </a:t>
            </a:r>
            <a:r>
              <a:rPr lang="ru-RU" b="1" dirty="0" smtClean="0">
                <a:latin typeface="+mn-lt"/>
                <a:cs typeface="Times New Roman" pitchFamily="18" charset="0"/>
              </a:rPr>
              <a:t>обратно направленными</a:t>
            </a:r>
            <a:r>
              <a:rPr lang="ru-RU" dirty="0" smtClean="0">
                <a:latin typeface="+mn-lt"/>
              </a:rPr>
              <a:t>. Обратно направленная дуга ГПУ </a:t>
            </a:r>
            <a:r>
              <a:rPr lang="ru-RU" dirty="0" smtClean="0">
                <a:latin typeface="+mn-lt"/>
                <a:sym typeface="Symbol"/>
              </a:rPr>
              <a:t></a:t>
            </a:r>
            <a:r>
              <a:rPr lang="en-US" i="1" dirty="0" smtClean="0">
                <a:latin typeface="+mn-lt"/>
                <a:cs typeface="Times New Roman" pitchFamily="18" charset="0"/>
                <a:sym typeface="Symbol"/>
              </a:rPr>
              <a:t>B</a:t>
            </a:r>
            <a:r>
              <a:rPr lang="en-US" i="1" baseline="-25000" dirty="0" smtClean="0">
                <a:latin typeface="+mn-lt"/>
                <a:cs typeface="Times New Roman" pitchFamily="18" charset="0"/>
                <a:sym typeface="Symbol"/>
              </a:rPr>
              <a:t>i</a:t>
            </a:r>
            <a:r>
              <a:rPr lang="en-US" dirty="0" smtClean="0">
                <a:latin typeface="+mn-lt"/>
                <a:sym typeface="Symbol"/>
              </a:rPr>
              <a:t>, </a:t>
            </a:r>
            <a:r>
              <a:rPr lang="en-US" i="1" dirty="0" err="1" smtClean="0">
                <a:latin typeface="+mn-lt"/>
                <a:cs typeface="Times New Roman" pitchFamily="18" charset="0"/>
                <a:sym typeface="Symbol"/>
              </a:rPr>
              <a:t>B</a:t>
            </a:r>
            <a:r>
              <a:rPr lang="en-US" i="1" baseline="-25000" dirty="0" err="1" smtClean="0">
                <a:latin typeface="+mn-lt"/>
                <a:cs typeface="Times New Roman" pitchFamily="18" charset="0"/>
                <a:sym typeface="Symbol"/>
              </a:rPr>
              <a:t>k</a:t>
            </a:r>
            <a:r>
              <a:rPr lang="ru-RU" dirty="0" smtClean="0">
                <a:latin typeface="+mn-lt"/>
                <a:sym typeface="Symbol"/>
              </a:rPr>
              <a:t></a:t>
            </a:r>
            <a:r>
              <a:rPr lang="en-US" dirty="0" smtClean="0">
                <a:latin typeface="+mn-lt"/>
                <a:sym typeface="Symbol"/>
              </a:rPr>
              <a:t> </a:t>
            </a:r>
            <a:r>
              <a:rPr lang="ru-RU" dirty="0" smtClean="0">
                <a:latin typeface="+mn-lt"/>
                <a:sym typeface="Symbol"/>
              </a:rPr>
              <a:t>называется </a:t>
            </a:r>
            <a:r>
              <a:rPr lang="ru-RU" b="1" dirty="0" smtClean="0">
                <a:latin typeface="+mn-lt"/>
                <a:cs typeface="Times New Roman" pitchFamily="18" charset="0"/>
                <a:sym typeface="Symbol"/>
              </a:rPr>
              <a:t>обратной</a:t>
            </a:r>
            <a:r>
              <a:rPr lang="ru-RU" dirty="0" smtClean="0">
                <a:latin typeface="+mn-lt"/>
                <a:sym typeface="Symbol"/>
              </a:rPr>
              <a:t>, если </a:t>
            </a:r>
            <a:r>
              <a:rPr lang="en-US" i="1" dirty="0" smtClean="0">
                <a:latin typeface="+mn-lt"/>
                <a:cs typeface="Times New Roman" pitchFamily="18" charset="0"/>
                <a:sym typeface="Symbol"/>
              </a:rPr>
              <a:t>B</a:t>
            </a:r>
            <a:r>
              <a:rPr lang="en-US" i="1" baseline="-25000" dirty="0" smtClean="0">
                <a:latin typeface="+mn-lt"/>
                <a:cs typeface="Times New Roman" pitchFamily="18" charset="0"/>
                <a:sym typeface="Symbol"/>
              </a:rPr>
              <a:t>k</a:t>
            </a:r>
            <a:r>
              <a:rPr lang="en-US" i="1" dirty="0" smtClean="0">
                <a:latin typeface="+mn-lt"/>
              </a:rPr>
              <a:t> = Dom</a:t>
            </a:r>
            <a:r>
              <a:rPr lang="en-US" dirty="0" smtClean="0">
                <a:latin typeface="+mn-lt"/>
              </a:rPr>
              <a:t>(</a:t>
            </a:r>
            <a:r>
              <a:rPr lang="en-US" i="1" dirty="0" smtClean="0">
                <a:latin typeface="+mn-lt"/>
                <a:cs typeface="Times New Roman" pitchFamily="18" charset="0"/>
                <a:sym typeface="Symbol"/>
              </a:rPr>
              <a:t>B</a:t>
            </a:r>
            <a:r>
              <a:rPr lang="en-US" i="1" baseline="-25000" dirty="0" smtClean="0">
                <a:latin typeface="+mn-lt"/>
                <a:cs typeface="Times New Roman" pitchFamily="18" charset="0"/>
                <a:sym typeface="Symbol"/>
              </a:rPr>
              <a:t>i</a:t>
            </a:r>
            <a:r>
              <a:rPr lang="en-US" dirty="0" smtClean="0">
                <a:latin typeface="+mn-lt"/>
              </a:rPr>
              <a:t>)</a:t>
            </a:r>
            <a:r>
              <a:rPr lang="ru-RU" dirty="0" smtClean="0">
                <a:latin typeface="+mn-lt"/>
              </a:rPr>
              <a:t>.</a:t>
            </a:r>
            <a:endParaRPr lang="en-US" dirty="0" smtClean="0">
              <a:latin typeface="+mn-lt"/>
            </a:endParaRPr>
          </a:p>
          <a:p>
            <a:pPr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dirty="0" smtClean="0">
                <a:latin typeface="+mn-lt"/>
                <a:sym typeface="Symbol"/>
              </a:rPr>
              <a:t>Остальные дуги ГПУ называются </a:t>
            </a:r>
            <a:r>
              <a:rPr lang="ru-RU" b="1" dirty="0" smtClean="0">
                <a:latin typeface="+mn-lt"/>
                <a:cs typeface="Times New Roman" pitchFamily="18" charset="0"/>
                <a:sym typeface="Symbol"/>
              </a:rPr>
              <a:t>поперечными</a:t>
            </a:r>
            <a:r>
              <a:rPr lang="ru-RU" dirty="0" smtClean="0">
                <a:latin typeface="+mn-lt"/>
                <a:sym typeface="Symbol"/>
              </a:rPr>
              <a:t>. Поперечные дуги соединяют различные поддеревья остовного дерева и в программах нормальных программистов не встречаются.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882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BBE8-3709-4D4C-A40F-6AE28708F4AA}" type="slidenum">
              <a:rPr lang="ru-RU"/>
              <a:pPr/>
              <a:t>29</a:t>
            </a:fld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1438" y="1168638"/>
            <a:ext cx="9036050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dirty="0" smtClean="0">
                <a:sym typeface="Wingdings 2" pitchFamily="18" charset="2"/>
              </a:rPr>
              <a:t></a:t>
            </a:r>
            <a:r>
              <a:rPr lang="ru-RU" sz="2000" dirty="0" smtClean="0"/>
              <a:t> 	Алгоритм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&amp;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Sweep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/>
              <a:t>(двухпроходный), применяющийся для 	освобождения динамической памяти в сборщиках мусора, может 	использоваться и для исключения бесполезного кода.</a:t>
            </a:r>
            <a:endParaRPr lang="ru-RU" sz="20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dirty="0" smtClean="0">
                <a:sym typeface="Wingdings 2" pitchFamily="18" charset="2"/>
              </a:rPr>
              <a:t>	Инструкция называется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полезной</a:t>
            </a:r>
            <a:r>
              <a:rPr lang="ru-RU" sz="2000" dirty="0" smtClean="0">
                <a:sym typeface="Wingdings 2" pitchFamily="18" charset="2"/>
              </a:rPr>
              <a:t>, если она:	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altLang="ru-RU" sz="2000" dirty="0">
                <a:sym typeface="Wingdings 2" pitchFamily="18" charset="2"/>
              </a:rPr>
              <a:t>	</a:t>
            </a:r>
            <a:r>
              <a:rPr lang="ru-RU" altLang="ru-RU" sz="2000" dirty="0" smtClean="0">
                <a:sym typeface="Wingdings 2" pitchFamily="18" charset="2"/>
              </a:rPr>
              <a:t></a:t>
            </a:r>
            <a:r>
              <a:rPr lang="en-US" sz="2000" dirty="0" smtClean="0"/>
              <a:t> </a:t>
            </a:r>
            <a:r>
              <a:rPr lang="ru-RU" sz="2000" dirty="0" smtClean="0"/>
              <a:t>	вычисляет возвращаемое значение процедуры</a:t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ru-RU" altLang="ru-RU" sz="2000" dirty="0" smtClean="0">
                <a:sym typeface="Wingdings 2" pitchFamily="18" charset="2"/>
              </a:rPr>
              <a:t>	является обращением к функции ввода-вывода</a:t>
            </a:r>
            <a:br>
              <a:rPr lang="ru-RU" altLang="ru-RU" sz="2000" dirty="0" smtClean="0">
                <a:sym typeface="Wingdings 2" pitchFamily="18" charset="2"/>
              </a:rPr>
            </a:br>
            <a:r>
              <a:rPr lang="ru-RU" altLang="ru-RU" sz="2000" dirty="0" smtClean="0">
                <a:sym typeface="Wingdings 2" pitchFamily="18" charset="2"/>
              </a:rPr>
              <a:t>		вычисляет значение глобальной переменной, доступной 		из других процедур</a:t>
            </a:r>
            <a:br>
              <a:rPr lang="ru-RU" altLang="ru-RU" sz="2000" dirty="0" smtClean="0">
                <a:sym typeface="Wingdings 2" pitchFamily="18" charset="2"/>
              </a:rPr>
            </a:br>
            <a:r>
              <a:rPr lang="ru-RU" altLang="ru-RU" sz="2000" dirty="0" smtClean="0">
                <a:sym typeface="Wingdings 2" pitchFamily="18" charset="2"/>
              </a:rPr>
              <a:t>		ее результат используется в других полезных инструкциях.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dirty="0" smtClean="0">
                <a:sym typeface="Wingdings 2" pitchFamily="18" charset="2"/>
              </a:rPr>
              <a:t>	Алгоритм состоит из двух проходов: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000" dirty="0" smtClean="0"/>
              <a:t>	</a:t>
            </a:r>
            <a:r>
              <a:rPr lang="ru-RU" altLang="ru-RU" sz="2000" dirty="0" smtClean="0">
                <a:sym typeface="Wingdings 2" pitchFamily="18" charset="2"/>
              </a:rPr>
              <a:t>	на первом проходе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ru-RU" altLang="ru-RU" sz="2000" dirty="0" smtClean="0">
                <a:sym typeface="Wingdings 2" pitchFamily="18" charset="2"/>
              </a:rPr>
              <a:t>) выявляются и помечаются 		полезные инструкции.</a:t>
            </a:r>
            <a:br>
              <a:rPr lang="ru-RU" altLang="ru-RU" sz="2000" dirty="0" smtClean="0">
                <a:sym typeface="Wingdings 2" pitchFamily="18" charset="2"/>
              </a:rPr>
            </a:br>
            <a:r>
              <a:rPr lang="ru-RU" altLang="ru-RU" sz="2000" dirty="0" smtClean="0">
                <a:sym typeface="Wingdings 2" pitchFamily="18" charset="2"/>
              </a:rPr>
              <a:t>		на втором </a:t>
            </a:r>
            <a:r>
              <a:rPr lang="ru-RU" altLang="ru-RU" sz="2000" dirty="0">
                <a:sym typeface="Wingdings 2" pitchFamily="18" charset="2"/>
              </a:rPr>
              <a:t>проходе</a:t>
            </a:r>
            <a:r>
              <a:rPr lang="ru-RU" altLang="ru-RU" sz="2000" dirty="0" smtClean="0">
                <a:sym typeface="Wingdings 2" pitchFamily="18" charset="2"/>
              </a:rPr>
              <a:t>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Sweep</a:t>
            </a:r>
            <a:r>
              <a:rPr lang="ru-RU" altLang="ru-RU" sz="2000" dirty="0" smtClean="0">
                <a:sym typeface="Wingdings 2" pitchFamily="18" charset="2"/>
              </a:rPr>
              <a:t>) непомеченные инструкции 		удаляются.</a:t>
            </a:r>
            <a:endParaRPr lang="ru-RU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90010" y="718588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70. Алгоритм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&amp;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Sweep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092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87338" y="2420938"/>
            <a:ext cx="8316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16505" y="376670"/>
            <a:ext cx="8904131" cy="278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ru-RU" dirty="0" smtClean="0">
                <a:sym typeface="Wingdings 2" pitchFamily="18" charset="2"/>
              </a:rPr>
              <a:t>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Базовым блоком</a:t>
            </a:r>
            <a:r>
              <a:rPr lang="ru-RU" i="1" dirty="0" smtClean="0"/>
              <a:t> </a:t>
            </a:r>
            <a:r>
              <a:rPr lang="ru-RU" dirty="0" smtClean="0"/>
              <a:t>(или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линейным участком</a:t>
            </a:r>
            <a:r>
              <a:rPr lang="ru-RU" dirty="0" smtClean="0"/>
              <a:t>) называется 	последовательность </a:t>
            </a:r>
            <a:r>
              <a:rPr lang="ru-RU" dirty="0"/>
              <a:t>следующих </a:t>
            </a:r>
            <a:r>
              <a:rPr lang="en-US" dirty="0"/>
              <a:t>	</a:t>
            </a:r>
            <a:r>
              <a:rPr lang="ru-RU" dirty="0"/>
              <a:t>друг за другом трехадресных команд, </a:t>
            </a:r>
            <a:r>
              <a:rPr lang="ru-RU" dirty="0" smtClean="0"/>
              <a:t>	обладающая </a:t>
            </a:r>
            <a:r>
              <a:rPr lang="ru-RU" dirty="0"/>
              <a:t>следующими </a:t>
            </a:r>
            <a:r>
              <a:rPr lang="ru-RU" dirty="0" smtClean="0"/>
              <a:t>свойствами</a:t>
            </a:r>
            <a:r>
              <a:rPr lang="ru-RU" dirty="0"/>
              <a:t>: </a:t>
            </a:r>
          </a:p>
          <a:p>
            <a:pPr lvl="1">
              <a:spcBef>
                <a:spcPct val="30000"/>
              </a:spcBef>
            </a:pPr>
            <a:r>
              <a:rPr lang="ru-RU" dirty="0"/>
              <a:t>	</a:t>
            </a:r>
            <a:r>
              <a:rPr lang="ru-RU" dirty="0" smtClean="0">
                <a:sym typeface="Wingdings 2" pitchFamily="18" charset="2"/>
              </a:rPr>
              <a:t>(1)</a:t>
            </a:r>
            <a:r>
              <a:rPr lang="en-US" dirty="0">
                <a:sym typeface="Wingdings 2" pitchFamily="18" charset="2"/>
              </a:rPr>
              <a:t>	</a:t>
            </a:r>
            <a:r>
              <a:rPr lang="ru-RU" dirty="0"/>
              <a:t>поток управления может входить в базовый блок только через </a:t>
            </a:r>
            <a:r>
              <a:rPr lang="en-US" dirty="0"/>
              <a:t>		</a:t>
            </a:r>
            <a:r>
              <a:rPr lang="ru-RU" dirty="0"/>
              <a:t>его</a:t>
            </a:r>
            <a:r>
              <a:rPr lang="en-US" dirty="0"/>
              <a:t> </a:t>
            </a:r>
            <a:r>
              <a:rPr lang="ru-RU" dirty="0" smtClean="0"/>
              <a:t>первую </a:t>
            </a:r>
            <a:r>
              <a:rPr lang="ru-RU" dirty="0"/>
              <a:t>инструкцию, т.е. </a:t>
            </a:r>
            <a:r>
              <a:rPr lang="ru-RU" dirty="0" smtClean="0"/>
              <a:t>в программе нет </a:t>
            </a:r>
            <a:r>
              <a:rPr lang="ru-RU" dirty="0"/>
              <a:t>переходов в </a:t>
            </a:r>
            <a:r>
              <a:rPr lang="ru-RU" dirty="0" smtClean="0"/>
              <a:t>			средину базового блока</a:t>
            </a:r>
            <a:r>
              <a:rPr lang="ru-RU" dirty="0"/>
              <a:t>;</a:t>
            </a:r>
          </a:p>
          <a:p>
            <a:pPr lvl="1">
              <a:spcBef>
                <a:spcPct val="30000"/>
              </a:spcBef>
            </a:pPr>
            <a:r>
              <a:rPr lang="ru-RU" dirty="0"/>
              <a:t>	</a:t>
            </a:r>
            <a:r>
              <a:rPr lang="ru-RU" dirty="0" smtClean="0">
                <a:sym typeface="Wingdings 2" pitchFamily="18" charset="2"/>
              </a:rPr>
              <a:t>(2)</a:t>
            </a:r>
            <a:r>
              <a:rPr lang="ru-RU" dirty="0" smtClean="0"/>
              <a:t> </a:t>
            </a:r>
            <a:r>
              <a:rPr lang="ru-RU" dirty="0"/>
              <a:t>	</a:t>
            </a:r>
            <a:r>
              <a:rPr lang="ru-RU" dirty="0" smtClean="0"/>
              <a:t>поток управления </a:t>
            </a:r>
            <a:r>
              <a:rPr lang="ru-RU" dirty="0"/>
              <a:t>покидает </a:t>
            </a:r>
            <a:r>
              <a:rPr lang="ru-RU" dirty="0" smtClean="0"/>
              <a:t>базовый блок </a:t>
            </a:r>
            <a:r>
              <a:rPr lang="ru-RU" dirty="0"/>
              <a:t>без останова или </a:t>
            </a:r>
            <a:r>
              <a:rPr lang="ru-RU" dirty="0" smtClean="0"/>
              <a:t>			ветвления</a:t>
            </a:r>
            <a:r>
              <a:rPr lang="ru-RU" dirty="0"/>
              <a:t>, </a:t>
            </a:r>
            <a:r>
              <a:rPr lang="ru-RU" dirty="0" smtClean="0"/>
              <a:t>за </a:t>
            </a:r>
            <a:r>
              <a:rPr lang="ru-RU" dirty="0"/>
              <a:t>исключением, возможно, в последней инструкции </a:t>
            </a:r>
            <a:r>
              <a:rPr lang="ru-RU" dirty="0" smtClean="0"/>
              <a:t>		базового блока.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1500" y="89338"/>
            <a:ext cx="5131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3. Базовый блок</a:t>
            </a:r>
            <a:r>
              <a:rPr lang="en-US" b="1" dirty="0" smtClean="0"/>
              <a:t> (</a:t>
            </a:r>
            <a:r>
              <a:rPr lang="ru-RU" b="1" dirty="0" smtClean="0"/>
              <a:t>определение</a:t>
            </a:r>
            <a:r>
              <a:rPr lang="en-US" b="1" dirty="0" smtClean="0"/>
              <a:t>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16505" y="5454225"/>
            <a:ext cx="9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 2"/>
              <a:buChar char="¸"/>
              <a:tabLst>
                <a:tab pos="449263" algn="l"/>
              </a:tabLst>
            </a:pPr>
            <a:r>
              <a:rPr lang="ru-RU" dirty="0" smtClean="0">
                <a:sym typeface="Wingdings 2" pitchFamily="18" charset="2"/>
              </a:rPr>
              <a:t>Каждый базовый блок задается тройкой объектов: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Input, Output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, </a:t>
            </a:r>
          </a:p>
          <a:p>
            <a:pPr lvl="0">
              <a:tabLst>
                <a:tab pos="449263" algn="l"/>
              </a:tabLst>
            </a:pPr>
            <a:r>
              <a:rPr lang="ru-RU" dirty="0" smtClean="0">
                <a:sym typeface="Symbol"/>
              </a:rPr>
              <a:t>где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ym typeface="Symbol"/>
              </a:rPr>
              <a:t>– последовательность инструкций блока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Input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ru-RU" sz="2000" dirty="0" smtClean="0">
                <a:sym typeface="Symbol"/>
              </a:rPr>
              <a:t>– </a:t>
            </a:r>
            <a:r>
              <a:rPr lang="ru-RU" dirty="0" smtClean="0">
                <a:sym typeface="Symbol"/>
              </a:rPr>
              <a:t>множество  переменных, определения которых достигают блока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Output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ru-RU" dirty="0" smtClean="0">
                <a:sym typeface="Symbol"/>
              </a:rPr>
              <a:t>–множество переменных, живых после блока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.</a:t>
            </a:r>
            <a:r>
              <a:rPr lang="ru-RU" dirty="0" smtClean="0">
                <a:sym typeface="Symbol"/>
              </a:rPr>
              <a:t> </a:t>
            </a:r>
            <a:endParaRPr lang="ru-RU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337" y="3115240"/>
            <a:ext cx="8964613" cy="360363"/>
          </a:xfrm>
        </p:spPr>
        <p:txBody>
          <a:bodyPr/>
          <a:lstStyle/>
          <a:p>
            <a:pPr algn="l"/>
            <a:r>
              <a:rPr lang="ru-RU" sz="2000" b="1" dirty="0" smtClean="0"/>
              <a:t>4. Как выделить базовый блок</a:t>
            </a:r>
            <a:endParaRPr lang="ru-RU" sz="2400" b="1" dirty="0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00473" y="3338990"/>
            <a:ext cx="8920163" cy="161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Строится упорядоченное множество </a:t>
            </a:r>
            <a:r>
              <a:rPr lang="ru-RU" sz="1600" dirty="0" smtClean="0"/>
              <a:t>НББ (</a:t>
            </a:r>
            <a:r>
              <a:rPr lang="ru-RU" sz="1600" dirty="0"/>
              <a:t>начало базового блока, либо первая инструкция программы, либо место, куда указывает оператор условного/безусловного перехода, либо первая инструкция после </a:t>
            </a:r>
            <a:r>
              <a:rPr lang="ru-RU" sz="1600" dirty="0" smtClean="0"/>
              <a:t>инструкции перехода)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Каждому НББ соответствует ББ, который определяется </a:t>
            </a:r>
            <a:r>
              <a:rPr lang="ru-RU" sz="1600" dirty="0"/>
              <a:t>как </a:t>
            </a:r>
            <a:r>
              <a:rPr lang="ru-RU" sz="1600" dirty="0" smtClean="0"/>
              <a:t>последовательность инструкций</a:t>
            </a:r>
            <a:r>
              <a:rPr lang="ru-RU" sz="1600" dirty="0"/>
              <a:t>, содержащая </a:t>
            </a:r>
            <a:r>
              <a:rPr lang="ru-RU" sz="1600" dirty="0" smtClean="0"/>
              <a:t>само НББ </a:t>
            </a:r>
            <a:r>
              <a:rPr lang="ru-RU" sz="1600" dirty="0"/>
              <a:t>и все </a:t>
            </a:r>
            <a:r>
              <a:rPr lang="ru-RU" sz="1600" dirty="0" smtClean="0"/>
              <a:t>инструкции </a:t>
            </a:r>
            <a:r>
              <a:rPr lang="ru-RU" sz="1600" dirty="0"/>
              <a:t>до </a:t>
            </a:r>
            <a:r>
              <a:rPr lang="ru-RU" sz="1600" dirty="0" smtClean="0"/>
              <a:t>следующего НББ </a:t>
            </a:r>
            <a:r>
              <a:rPr lang="ru-RU" sz="1600" dirty="0"/>
              <a:t>(не включая его) или до </a:t>
            </a:r>
            <a:r>
              <a:rPr lang="ru-RU" sz="1600" dirty="0" smtClean="0"/>
              <a:t>конца программы.</a:t>
            </a:r>
            <a:endParaRPr lang="ru-RU" sz="1600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52892" y="5139190"/>
            <a:ext cx="89646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000" b="1" kern="0" dirty="0"/>
              <a:t>5</a:t>
            </a:r>
            <a:r>
              <a:rPr lang="ru-RU" sz="2000" b="1" kern="0" dirty="0"/>
              <a:t>. Множества </a:t>
            </a:r>
            <a:r>
              <a:rPr lang="ru-RU" sz="2000" b="1" kern="0" dirty="0" err="1"/>
              <a:t>Input</a:t>
            </a:r>
            <a:r>
              <a:rPr lang="ru-RU" sz="2000" b="1" kern="0" dirty="0"/>
              <a:t> </a:t>
            </a:r>
            <a:r>
              <a:rPr lang="ru-RU" sz="2000" b="1" kern="0" dirty="0" smtClean="0"/>
              <a:t>и </a:t>
            </a:r>
            <a:r>
              <a:rPr lang="ru-RU" sz="2000" b="1" kern="0" dirty="0" err="1" smtClean="0"/>
              <a:t>output</a:t>
            </a:r>
            <a:r>
              <a:rPr lang="ru-RU" sz="2000" b="1" kern="0" dirty="0" smtClean="0"/>
              <a:t> </a:t>
            </a:r>
            <a:r>
              <a:rPr lang="ru-RU" sz="2000" b="1" kern="0" dirty="0"/>
              <a:t>для базового блока</a:t>
            </a:r>
            <a:endParaRPr lang="ru-RU" sz="2400" b="1" kern="0" dirty="0"/>
          </a:p>
        </p:txBody>
      </p:sp>
    </p:spTree>
    <p:extLst>
      <p:ext uri="{BB962C8B-B14F-4D97-AF65-F5344CB8AC3E}">
        <p14:creationId xmlns:p14="http://schemas.microsoft.com/office/powerpoint/2010/main" val="208108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0488" y="416216"/>
            <a:ext cx="8866187" cy="3237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40000"/>
              </a:spcBef>
            </a:pPr>
            <a:r>
              <a:rPr lang="ru-RU" dirty="0" smtClean="0">
                <a:sym typeface="Wingdings 2" pitchFamily="18" charset="2"/>
              </a:rPr>
              <a:t>Оптимизация в пределах одного базового 	блока.</a:t>
            </a:r>
            <a:endParaRPr lang="ru-RU" dirty="0" smtClean="0"/>
          </a:p>
          <a:p>
            <a:pPr>
              <a:spcBef>
                <a:spcPct val="40000"/>
              </a:spcBef>
            </a:pPr>
            <a:r>
              <a:rPr lang="ru-RU" dirty="0" smtClean="0"/>
              <a:t>Оптимизация </a:t>
            </a:r>
            <a:r>
              <a:rPr lang="ru-RU" dirty="0"/>
              <a:t>– это выполнение следующих преобразований: </a:t>
            </a:r>
            <a:endParaRPr lang="ru-RU" dirty="0" smtClean="0"/>
          </a:p>
          <a:p>
            <a:pPr marL="285750" indent="-28575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ru-RU" dirty="0" smtClean="0"/>
              <a:t>Удаление</a:t>
            </a:r>
            <a:r>
              <a:rPr lang="ru-RU" i="1" dirty="0" smtClean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общих подвыражений </a:t>
            </a:r>
            <a:r>
              <a:rPr lang="ru-RU" dirty="0"/>
              <a:t>(</a:t>
            </a:r>
            <a:r>
              <a:rPr lang="ru-RU" sz="1600" dirty="0"/>
              <a:t>инструкций, </a:t>
            </a:r>
            <a:r>
              <a:rPr lang="ru-RU" sz="1600" dirty="0" smtClean="0"/>
              <a:t>повторно вычисляющих </a:t>
            </a:r>
            <a:r>
              <a:rPr lang="ru-RU" sz="1600" dirty="0"/>
              <a:t>уже вычисленные значения</a:t>
            </a:r>
            <a:r>
              <a:rPr lang="ru-RU" dirty="0"/>
              <a:t>).</a:t>
            </a:r>
          </a:p>
          <a:p>
            <a:pPr marL="285750" indent="-28575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ru-RU" dirty="0" smtClean="0"/>
              <a:t>Удаление</a:t>
            </a:r>
            <a:r>
              <a:rPr lang="ru-RU" i="1" dirty="0" smtClean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мертвого кода </a:t>
            </a:r>
            <a:r>
              <a:rPr lang="ru-RU" dirty="0"/>
              <a:t>(</a:t>
            </a:r>
            <a:r>
              <a:rPr lang="ru-RU" sz="1600" dirty="0"/>
              <a:t>инструкций, </a:t>
            </a:r>
            <a:r>
              <a:rPr lang="ru-RU" sz="1600" dirty="0" smtClean="0"/>
              <a:t>вычисляющих значения, которые впоследствии </a:t>
            </a:r>
            <a:r>
              <a:rPr lang="ru-RU" sz="1600" dirty="0"/>
              <a:t>не используются).</a:t>
            </a:r>
          </a:p>
          <a:p>
            <a:pPr marL="342900" indent="-34290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Сворачивание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</a:t>
            </a:r>
            <a:r>
              <a:rPr lang="ru-RU" dirty="0"/>
              <a:t>.</a:t>
            </a:r>
          </a:p>
          <a:p>
            <a:pPr marL="285750" indent="-28575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ru-RU" dirty="0" smtClean="0"/>
              <a:t>Изменение </a:t>
            </a:r>
            <a:r>
              <a:rPr lang="ru-RU" dirty="0"/>
              <a:t>порядка инструкций, там, где это возможно, </a:t>
            </a:r>
            <a:r>
              <a:rPr lang="ru-RU" sz="1600" dirty="0" smtClean="0"/>
              <a:t>чтобы</a:t>
            </a:r>
            <a:r>
              <a:rPr lang="ru-RU" dirty="0" smtClean="0"/>
              <a:t> </a:t>
            </a:r>
            <a:r>
              <a:rPr lang="ru-RU" sz="1600" dirty="0" smtClean="0"/>
              <a:t>сократить </a:t>
            </a:r>
            <a:r>
              <a:rPr lang="ru-RU" sz="1600" dirty="0"/>
              <a:t>время хранения временного значения на регистре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6293" y="3609020"/>
            <a:ext cx="8866187" cy="63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66700" indent="-266700" algn="l">
              <a:lnSpc>
                <a:spcPct val="80000"/>
              </a:lnSpc>
            </a:pPr>
            <a:r>
              <a:rPr lang="ru-RU" sz="1800" dirty="0" smtClean="0">
                <a:latin typeface="Arial" charset="0"/>
              </a:rPr>
              <a:t>Все указанные преобразования можно выполнить за один просмотр ББ, если</a:t>
            </a:r>
          </a:p>
          <a:p>
            <a:pPr marL="266700" indent="-266700" algn="l">
              <a:lnSpc>
                <a:spcPct val="80000"/>
              </a:lnSpc>
            </a:pPr>
            <a:r>
              <a:rPr lang="ru-RU" sz="1800" dirty="0" smtClean="0">
                <a:latin typeface="Arial" charset="0"/>
              </a:rPr>
              <a:t>представить его в виде ориентированного ациклического графа (ОАГ).</a:t>
            </a:r>
            <a:endParaRPr lang="ru-RU" sz="1800" dirty="0">
              <a:latin typeface="Arial" charset="0"/>
              <a:sym typeface="Symbol" pitchFamily="18" charset="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99" y="53625"/>
            <a:ext cx="8964613" cy="360363"/>
          </a:xfrm>
        </p:spPr>
        <p:txBody>
          <a:bodyPr/>
          <a:lstStyle/>
          <a:p>
            <a:pPr algn="l"/>
            <a:r>
              <a:rPr lang="ru-RU" sz="2000" b="1" dirty="0" smtClean="0"/>
              <a:t>6. Локальная оптимизация</a:t>
            </a:r>
            <a:endParaRPr lang="ru-RU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360518" y="4464115"/>
            <a:ext cx="871198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ru-RU" dirty="0">
                <a:sym typeface="Wingdings 2" pitchFamily="18" charset="2"/>
              </a:rPr>
              <a:t>Все задачи локальной оптимизации позволяет решить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метод</a:t>
            </a:r>
            <a:r>
              <a:rPr lang="ru-RU" dirty="0">
                <a:sym typeface="Wingdings 2" pitchFamily="18" charset="2"/>
              </a:rPr>
              <a:t> </a:t>
            </a:r>
            <a:r>
              <a:rPr lang="ru-RU" dirty="0" smtClean="0">
                <a:sym typeface="Wingdings 2" pitchFamily="18" charset="2"/>
              </a:rPr>
              <a:t>локальной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нумерации значений</a:t>
            </a:r>
            <a:r>
              <a:rPr lang="ru-RU" dirty="0">
                <a:sym typeface="Wingdings 2" pitchFamily="18" charset="2"/>
              </a:rPr>
              <a:t>. </a:t>
            </a:r>
            <a:endParaRPr lang="ru-RU" dirty="0" smtClean="0">
              <a:sym typeface="Wingdings 2" pitchFamily="18" charset="2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ru-RU" dirty="0" smtClean="0">
                <a:sym typeface="Wingdings 2" pitchFamily="18" charset="2"/>
              </a:rPr>
              <a:t>Избыточные </a:t>
            </a:r>
            <a:r>
              <a:rPr lang="ru-RU" dirty="0">
                <a:sym typeface="Wingdings 2" pitchFamily="18" charset="2"/>
              </a:rPr>
              <a:t>вычисления внутри базового блока автоматически </a:t>
            </a:r>
            <a:r>
              <a:rPr lang="ru-RU" dirty="0" smtClean="0">
                <a:sym typeface="Wingdings 2" pitchFamily="18" charset="2"/>
              </a:rPr>
              <a:t>удаляются в </a:t>
            </a:r>
            <a:r>
              <a:rPr lang="ru-RU" dirty="0">
                <a:sym typeface="Wingdings 2" pitchFamily="18" charset="2"/>
              </a:rPr>
              <a:t>процессе построения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ОАГ</a:t>
            </a:r>
            <a:r>
              <a:rPr lang="ru-RU" dirty="0">
                <a:sym typeface="Wingdings 2" pitchFamily="18" charset="2"/>
              </a:rPr>
              <a:t> (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ориентированного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ациклического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графа</a:t>
            </a:r>
            <a:r>
              <a:rPr lang="ru-RU" dirty="0">
                <a:sym typeface="Wingdings 2" pitchFamily="18" charset="2"/>
              </a:rPr>
              <a:t>). </a:t>
            </a:r>
            <a:endParaRPr lang="ru-RU" dirty="0" smtClean="0">
              <a:sym typeface="Wingdings 2" pitchFamily="18" charset="2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ru-RU" dirty="0" smtClean="0">
                <a:sym typeface="Wingdings 2" pitchFamily="18" charset="2"/>
              </a:rPr>
              <a:t>Множества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Input</a:t>
            </a:r>
            <a:r>
              <a:rPr lang="ru-RU" dirty="0">
                <a:sym typeface="Wingdings 2" pitchFamily="18" charset="2"/>
              </a:rPr>
              <a:t> и</a:t>
            </a:r>
            <a:r>
              <a:rPr lang="en-US" dirty="0">
                <a:sym typeface="Wingdings 2" pitchFamily="18" charset="2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Output</a:t>
            </a:r>
            <a:r>
              <a:rPr lang="ru-RU" dirty="0">
                <a:sym typeface="Wingdings 2" pitchFamily="18" charset="2"/>
              </a:rPr>
              <a:t> позволяют фиксировать </a:t>
            </a:r>
            <a:r>
              <a:rPr lang="ru-RU" dirty="0" smtClean="0">
                <a:sym typeface="Wingdings 2" pitchFamily="18" charset="2"/>
              </a:rPr>
              <a:t>использование неинициализированных </a:t>
            </a:r>
            <a:r>
              <a:rPr lang="ru-RU" dirty="0">
                <a:sym typeface="Wingdings 2" pitchFamily="18" charset="2"/>
              </a:rPr>
              <a:t>переменных и исключить присваивание </a:t>
            </a:r>
            <a:r>
              <a:rPr lang="ru-RU" dirty="0" smtClean="0">
                <a:sym typeface="Wingdings 2" pitchFamily="18" charset="2"/>
              </a:rPr>
              <a:t>значений мертвым </a:t>
            </a:r>
            <a:r>
              <a:rPr lang="ru-RU" dirty="0">
                <a:sym typeface="Wingdings 2" pitchFamily="18" charset="2"/>
              </a:rPr>
              <a:t>переменным.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2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1510" y="3613080"/>
            <a:ext cx="8640960" cy="315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600" b="1" dirty="0"/>
              <a:t>Алгоритм</a:t>
            </a:r>
            <a:r>
              <a:rPr lang="ru-RU" sz="1600" dirty="0"/>
              <a:t> (на псевдокоде) построения ОАГ для базового блока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/>
              <a:t>, содержащего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600" dirty="0"/>
              <a:t> инструкций вида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</a:t>
            </a:r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sz="1600" dirty="0"/>
              <a:t>. </a:t>
            </a:r>
            <a:r>
              <a:rPr lang="ru-RU" sz="1600" dirty="0" smtClean="0"/>
              <a:t>Функция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#val(s)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dirty="0" smtClean="0"/>
              <a:t>определяет </a:t>
            </a:r>
            <a:r>
              <a:rPr lang="ru-RU" sz="1600" dirty="0"/>
              <a:t>номер значения, определяемого сигнатурой 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ru-R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#val(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pl-PL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u-R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#val(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pl-PL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lang="ru-RU" sz="1600" dirty="0" smtClean="0"/>
              <a:t>.</a:t>
            </a:r>
            <a:r>
              <a:rPr lang="ru-RU" sz="1200" dirty="0" smtClean="0"/>
              <a:t> </a:t>
            </a:r>
            <a:endParaRPr lang="ru-RU" sz="1200" dirty="0"/>
          </a:p>
          <a:p>
            <a:pPr>
              <a:lnSpc>
                <a:spcPct val="120000"/>
              </a:lnSpc>
            </a:pP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each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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sz="1400" b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ru-RU" sz="1400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1400" b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400" b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do </a:t>
            </a:r>
            <a:endParaRPr lang="ru-R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sz="14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#val(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1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u-R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#val(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4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endParaRPr lang="ru-R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ТЗ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содержит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ru-R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вернуть </a:t>
            </a:r>
            <a:r>
              <a:rPr lang="fr-F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в качестве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значения</a:t>
            </a:r>
            <a:r>
              <a:rPr lang="fr-F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ru-R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ru-R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	завести в ТЗ новую </a:t>
            </a:r>
            <a:r>
              <a:rPr lang="ru-R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строку 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ТЗ</a:t>
            </a:r>
            <a:r>
              <a:rPr lang="en-US" sz="1400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записать сигнатуру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в строку </a:t>
            </a:r>
            <a:r>
              <a:rPr lang="ru-R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ТЗ</a:t>
            </a:r>
            <a:r>
              <a:rPr lang="en-US" sz="1400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					вернуть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 </a:t>
            </a:r>
            <a:r>
              <a:rPr lang="ru-R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качестве </a:t>
            </a:r>
            <a:r>
              <a:rPr lang="ru-R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значения</a:t>
            </a:r>
            <a:r>
              <a:rPr lang="fr-F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#val(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ru-R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99" y="53625"/>
            <a:ext cx="8964613" cy="360363"/>
          </a:xfrm>
        </p:spPr>
        <p:txBody>
          <a:bodyPr/>
          <a:lstStyle/>
          <a:p>
            <a:pPr algn="l"/>
            <a:r>
              <a:rPr lang="ru-RU" sz="2000" b="1" dirty="0" smtClean="0"/>
              <a:t>8. Локальный метод нумерации значений</a:t>
            </a:r>
            <a:endParaRPr lang="ru-RU" sz="2400" b="1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510" y="323655"/>
            <a:ext cx="8866187" cy="3420380"/>
          </a:xfrm>
          <a:noFill/>
          <a:ln/>
        </p:spPr>
        <p:txBody>
          <a:bodyPr/>
          <a:lstStyle/>
          <a:p>
            <a:pPr marL="541338" indent="-541338" algn="l">
              <a:spcBef>
                <a:spcPct val="30000"/>
              </a:spcBef>
            </a:pPr>
            <a:r>
              <a:rPr lang="ru-RU" sz="1600" b="1" dirty="0"/>
              <a:t>Представление </a:t>
            </a:r>
            <a:r>
              <a:rPr lang="ru-RU" sz="1600" b="1" i="1" dirty="0"/>
              <a:t>ОАГ </a:t>
            </a:r>
            <a:r>
              <a:rPr lang="ru-RU" sz="1600" dirty="0"/>
              <a:t> </a:t>
            </a:r>
            <a:r>
              <a:rPr lang="ru-RU" sz="1600" b="1" dirty="0"/>
              <a:t>в виде таблицы значений</a:t>
            </a:r>
          </a:p>
          <a:p>
            <a:pPr marL="285750" indent="-285750" algn="l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Каждая строка таблицы значений представляет один узел ОАГ.</a:t>
            </a:r>
          </a:p>
          <a:p>
            <a:pPr marL="285750" indent="-285750" algn="l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Первое поле каждой записи представляет собой код операции </a:t>
            </a:r>
          </a:p>
          <a:p>
            <a:pPr marL="285750" indent="-285750" algn="l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ym typeface="Wingdings 2" pitchFamily="18" charset="2"/>
              </a:rPr>
              <a:t>Каждой правой части операции 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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</a:t>
            </a:r>
            <a:r>
              <a:rPr lang="ru-RU" sz="1600" i="1" dirty="0"/>
              <a:t>, </a:t>
            </a:r>
            <a:r>
              <a:rPr lang="ru-RU" sz="1600" dirty="0"/>
              <a:t>где 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ор</a:t>
            </a:r>
            <a:r>
              <a:rPr lang="ru-RU" sz="1600" i="1" dirty="0"/>
              <a:t> </a:t>
            </a:r>
            <a:r>
              <a:rPr lang="ru-RU" sz="1600" dirty="0"/>
              <a:t>– код операции, а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ru-RU" sz="1600" i="1" dirty="0"/>
              <a:t> </a:t>
            </a:r>
            <a:r>
              <a:rPr lang="ru-RU" sz="1600" dirty="0"/>
              <a:t>и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ru-RU" sz="1600" dirty="0"/>
              <a:t> –</a:t>
            </a:r>
            <a:r>
              <a:rPr lang="en-US" sz="1600" dirty="0"/>
              <a:t> </a:t>
            </a:r>
            <a:r>
              <a:rPr lang="ru-RU" sz="1600" dirty="0"/>
              <a:t>левый и правый операнды</a:t>
            </a:r>
            <a:r>
              <a:rPr lang="en-US" sz="1600" dirty="0"/>
              <a:t>,</a:t>
            </a:r>
            <a:r>
              <a:rPr lang="ru-RU" sz="1600" dirty="0"/>
              <a:t> соответствует ее </a:t>
            </a:r>
            <a:r>
              <a:rPr lang="ru-RU" sz="1800" i="1" dirty="0">
                <a:latin typeface="Times New Roman" pitchFamily="18" charset="0"/>
              </a:rPr>
              <a:t>сигнатура</a:t>
            </a:r>
            <a:r>
              <a:rPr lang="ru-RU" sz="1600" i="1" dirty="0"/>
              <a:t> </a:t>
            </a:r>
            <a:r>
              <a:rPr lang="ru-RU" sz="1600" dirty="0"/>
              <a:t>	</a:t>
            </a:r>
            <a:r>
              <a:rPr lang="ru-RU" sz="1600" b="1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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#left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#right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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</a:t>
            </a:r>
            <a:r>
              <a:rPr lang="ru-RU" sz="1600" dirty="0"/>
              <a:t>где </a:t>
            </a:r>
            <a:r>
              <a:rPr lang="ru-R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ор</a:t>
            </a:r>
            <a:r>
              <a:rPr lang="ru-RU" sz="1600" i="1" dirty="0"/>
              <a:t> </a:t>
            </a:r>
            <a:r>
              <a:rPr lang="ru-RU" sz="1600" dirty="0"/>
              <a:t>– код операции, а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#left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dirty="0"/>
              <a:t>и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#right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dirty="0"/>
              <a:t>– номера значений левого и правого операндов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  <a:sym typeface="Wingdings 2" pitchFamily="18" charset="2"/>
              </a:rPr>
              <a:t> </a:t>
            </a:r>
            <a:r>
              <a:rPr lang="ru-RU" sz="1600" dirty="0"/>
              <a:t>(у унарных операций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#right </a:t>
            </a:r>
            <a:r>
              <a:rPr lang="ru-RU" sz="1600" dirty="0"/>
              <a:t>равен 0).</a:t>
            </a:r>
          </a:p>
          <a:p>
            <a:pPr marL="285750" indent="-285750" algn="l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Унарные операции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ru-RU" sz="1600" dirty="0"/>
              <a:t> и</a:t>
            </a:r>
            <a:r>
              <a:rPr lang="en-US" sz="1600" dirty="0"/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nm</a:t>
            </a:r>
            <a:r>
              <a:rPr lang="en-US" sz="1600" dirty="0"/>
              <a:t> </a:t>
            </a:r>
            <a:r>
              <a:rPr lang="ru-RU" sz="1600" dirty="0"/>
              <a:t>определяют соответственно имена переменных и константы (листовые узлы).</a:t>
            </a:r>
          </a:p>
          <a:p>
            <a:pPr marL="285750" indent="-285750" algn="l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ru-RU" sz="2000" b="1" dirty="0" smtClean="0"/>
              <a:t>(7) Номер </a:t>
            </a:r>
            <a:r>
              <a:rPr lang="ru-RU" sz="2000" b="1" dirty="0"/>
              <a:t>значения</a:t>
            </a:r>
            <a:r>
              <a:rPr lang="ru-RU" sz="1600" dirty="0"/>
              <a:t> – это номер строки таблицы значений (ТЗ), в </a:t>
            </a:r>
            <a:r>
              <a:rPr lang="ru-RU" sz="1600" dirty="0" smtClean="0"/>
              <a:t>которой определяется </a:t>
            </a:r>
            <a:r>
              <a:rPr lang="ru-RU" sz="1600" dirty="0"/>
              <a:t>это </a:t>
            </a:r>
            <a:r>
              <a:rPr lang="ru-RU" sz="1600" dirty="0" smtClean="0"/>
              <a:t>значение</a:t>
            </a:r>
            <a:endParaRPr lang="ru-RU" sz="1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3838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1501" y="53625"/>
            <a:ext cx="8775974" cy="765085"/>
          </a:xfrm>
          <a:noFill/>
          <a:ln/>
        </p:spPr>
        <p:txBody>
          <a:bodyPr/>
          <a:lstStyle/>
          <a:p>
            <a:pPr marL="266700" indent="-266700" algn="l">
              <a:lnSpc>
                <a:spcPct val="80000"/>
              </a:lnSpc>
            </a:pPr>
            <a:r>
              <a:rPr lang="ru-RU" sz="1800" b="1" dirty="0" smtClean="0"/>
              <a:t>9. Ориентированный ациклический граф </a:t>
            </a:r>
            <a:r>
              <a:rPr lang="ru-RU" sz="1800" dirty="0" smtClean="0"/>
              <a:t>- ОАГ, </a:t>
            </a:r>
            <a:r>
              <a:rPr lang="ru-RU" sz="1800" dirty="0"/>
              <a:t>в котором в одну вершину объединены вершины синтаксического дерева, представляющие общие подвыражения для базового </a:t>
            </a:r>
            <a:r>
              <a:rPr lang="ru-RU" sz="1800" dirty="0" smtClean="0"/>
              <a:t>блока.</a:t>
            </a:r>
            <a:r>
              <a:rPr lang="ru-RU" sz="1800" b="1" dirty="0" smtClean="0"/>
              <a:t> </a:t>
            </a:r>
            <a:r>
              <a:rPr lang="ru-RU" sz="1600" b="1" dirty="0" smtClean="0">
                <a:latin typeface="Courier New" pitchFamily="49" charset="0"/>
              </a:rPr>
              <a:t> </a:t>
            </a:r>
            <a:r>
              <a:rPr lang="fr-F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а</a:t>
            </a:r>
            <a:r>
              <a:rPr lang="fr-F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y*(b +(y-z)*b)+(y-z)* b</a:t>
            </a:r>
            <a:endParaRPr lang="ru-RU" sz="1800" b="1" dirty="0"/>
          </a:p>
          <a:p>
            <a:pPr marL="266700" indent="-266700" algn="l">
              <a:spcBef>
                <a:spcPts val="1200"/>
              </a:spcBef>
              <a:spcAft>
                <a:spcPts val="1200"/>
              </a:spcAft>
            </a:pPr>
            <a:r>
              <a:rPr lang="ru-RU" sz="1800" b="1" dirty="0">
                <a:latin typeface="Courier New" pitchFamily="49" charset="0"/>
              </a:rPr>
              <a:t>	</a:t>
            </a:r>
            <a:r>
              <a:rPr lang="ru-RU" sz="1800" b="1" dirty="0" smtClean="0">
                <a:latin typeface="Courier New" pitchFamily="49" charset="0"/>
              </a:rPr>
              <a:t>    </a:t>
            </a:r>
            <a:r>
              <a:rPr lang="ru-RU" sz="1800" dirty="0" smtClean="0"/>
              <a:t>	</a:t>
            </a:r>
            <a:r>
              <a:rPr lang="ru-RU" sz="1800" dirty="0"/>
              <a:t>	</a:t>
            </a:r>
            <a:endParaRPr lang="ru-RU" sz="1800" dirty="0">
              <a:sym typeface="Symbol" pitchFamily="18" charset="2"/>
            </a:endParaRPr>
          </a:p>
        </p:txBody>
      </p:sp>
      <p:grpSp>
        <p:nvGrpSpPr>
          <p:cNvPr id="134" name="Группа 133"/>
          <p:cNvGrpSpPr/>
          <p:nvPr/>
        </p:nvGrpSpPr>
        <p:grpSpPr>
          <a:xfrm>
            <a:off x="5022050" y="3649939"/>
            <a:ext cx="805089" cy="554484"/>
            <a:chOff x="1196625" y="2528900"/>
            <a:chExt cx="630070" cy="585065"/>
          </a:xfrm>
        </p:grpSpPr>
        <p:sp>
          <p:nvSpPr>
            <p:cNvPr id="204" name="Прямоугольник 203"/>
            <p:cNvSpPr/>
            <p:nvPr/>
          </p:nvSpPr>
          <p:spPr>
            <a:xfrm>
              <a:off x="1196625" y="2528900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1196625" y="2621377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49" name="Группа 148"/>
          <p:cNvGrpSpPr/>
          <p:nvPr/>
        </p:nvGrpSpPr>
        <p:grpSpPr>
          <a:xfrm>
            <a:off x="7552331" y="3948507"/>
            <a:ext cx="1610179" cy="639789"/>
            <a:chOff x="4391980" y="3924055"/>
            <a:chExt cx="1260140" cy="675075"/>
          </a:xfrm>
        </p:grpSpPr>
        <p:sp>
          <p:nvSpPr>
            <p:cNvPr id="198" name="Прямоугольник 197"/>
            <p:cNvSpPr/>
            <p:nvPr/>
          </p:nvSpPr>
          <p:spPr>
            <a:xfrm>
              <a:off x="5022050" y="4014065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Прямоугольник 195"/>
            <p:cNvSpPr/>
            <p:nvPr/>
          </p:nvSpPr>
          <p:spPr>
            <a:xfrm>
              <a:off x="4391980" y="3924055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8" name="Прямоугольник 177"/>
          <p:cNvSpPr/>
          <p:nvPr/>
        </p:nvSpPr>
        <p:spPr>
          <a:xfrm>
            <a:off x="6747241" y="5398696"/>
            <a:ext cx="805089" cy="554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9" name="Группа 138"/>
          <p:cNvGrpSpPr/>
          <p:nvPr/>
        </p:nvGrpSpPr>
        <p:grpSpPr>
          <a:xfrm>
            <a:off x="5137063" y="1943835"/>
            <a:ext cx="1380153" cy="1066315"/>
            <a:chOff x="1691680" y="1088740"/>
            <a:chExt cx="1080120" cy="1125125"/>
          </a:xfrm>
        </p:grpSpPr>
        <p:sp>
          <p:nvSpPr>
            <p:cNvPr id="146" name="Прямоугольник 145"/>
            <p:cNvSpPr/>
            <p:nvPr/>
          </p:nvSpPr>
          <p:spPr>
            <a:xfrm>
              <a:off x="1691680" y="1628800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Прямоугольник 143"/>
            <p:cNvSpPr/>
            <p:nvPr/>
          </p:nvSpPr>
          <p:spPr>
            <a:xfrm>
              <a:off x="2141730" y="1088740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877145" y="706197"/>
            <a:ext cx="2745305" cy="3757918"/>
            <a:chOff x="6192180" y="2101352"/>
            <a:chExt cx="2745305" cy="3757918"/>
          </a:xfrm>
        </p:grpSpPr>
        <p:sp>
          <p:nvSpPr>
            <p:cNvPr id="105" name="TextBox 104"/>
            <p:cNvSpPr txBox="1"/>
            <p:nvPr/>
          </p:nvSpPr>
          <p:spPr>
            <a:xfrm>
              <a:off x="8026134" y="5489938"/>
              <a:ext cx="641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ОАГ</a:t>
              </a:r>
              <a:endParaRPr lang="ru-RU" dirty="0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6192180" y="2101352"/>
              <a:ext cx="2745305" cy="3322226"/>
              <a:chOff x="5607115" y="2413014"/>
              <a:chExt cx="2745305" cy="3322226"/>
            </a:xfrm>
          </p:grpSpPr>
          <p:grpSp>
            <p:nvGrpSpPr>
              <p:cNvPr id="133" name="Группа 132"/>
              <p:cNvGrpSpPr/>
              <p:nvPr/>
            </p:nvGrpSpPr>
            <p:grpSpPr>
              <a:xfrm>
                <a:off x="5712127" y="2924845"/>
                <a:ext cx="805089" cy="554484"/>
                <a:chOff x="1196625" y="2528900"/>
                <a:chExt cx="630070" cy="585065"/>
              </a:xfrm>
            </p:grpSpPr>
            <p:sp>
              <p:nvSpPr>
                <p:cNvPr id="206" name="Прямоугольник 205"/>
                <p:cNvSpPr/>
                <p:nvPr/>
              </p:nvSpPr>
              <p:spPr>
                <a:xfrm>
                  <a:off x="1196625" y="2528900"/>
                  <a:ext cx="630070" cy="58506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7" name="TextBox 206"/>
                <p:cNvSpPr txBox="1"/>
                <p:nvPr/>
              </p:nvSpPr>
              <p:spPr>
                <a:xfrm>
                  <a:off x="1196625" y="2621377"/>
                  <a:ext cx="63007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a</a:t>
                  </a:r>
                  <a:endParaRPr lang="ru-RU" sz="2000" b="1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35" name="Группа 134"/>
              <p:cNvGrpSpPr/>
              <p:nvPr/>
            </p:nvGrpSpPr>
            <p:grpSpPr>
              <a:xfrm>
                <a:off x="6287191" y="2413014"/>
                <a:ext cx="805089" cy="554484"/>
                <a:chOff x="1196625" y="2528900"/>
                <a:chExt cx="630070" cy="585065"/>
              </a:xfrm>
            </p:grpSpPr>
            <p:sp>
              <p:nvSpPr>
                <p:cNvPr id="202" name="Прямоугольник 201"/>
                <p:cNvSpPr/>
                <p:nvPr/>
              </p:nvSpPr>
              <p:spPr>
                <a:xfrm>
                  <a:off x="1196625" y="2528900"/>
                  <a:ext cx="630070" cy="58506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1196625" y="2621377"/>
                  <a:ext cx="63007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+</a:t>
                  </a:r>
                  <a:endParaRPr lang="ru-RU" sz="2000" b="1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48" name="Группа 147"/>
              <p:cNvGrpSpPr/>
              <p:nvPr/>
            </p:nvGrpSpPr>
            <p:grpSpPr>
              <a:xfrm>
                <a:off x="6919761" y="2882192"/>
                <a:ext cx="805090" cy="554484"/>
                <a:chOff x="1196625" y="2528900"/>
                <a:chExt cx="630070" cy="585065"/>
              </a:xfrm>
            </p:grpSpPr>
            <p:sp>
              <p:nvSpPr>
                <p:cNvPr id="200" name="Прямоугольник 199"/>
                <p:cNvSpPr/>
                <p:nvPr/>
              </p:nvSpPr>
              <p:spPr>
                <a:xfrm>
                  <a:off x="1196625" y="2528900"/>
                  <a:ext cx="630070" cy="58506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196625" y="2621377"/>
                  <a:ext cx="63007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+</a:t>
                  </a:r>
                  <a:endParaRPr lang="ru-RU" sz="2000" b="1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182" name="Прямоугольник 181"/>
              <p:cNvSpPr/>
              <p:nvPr/>
            </p:nvSpPr>
            <p:spPr>
              <a:xfrm>
                <a:off x="7207293" y="5014823"/>
                <a:ext cx="805089" cy="55448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5654620" y="5356043"/>
                <a:ext cx="805089" cy="3791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7207293" y="5356043"/>
                <a:ext cx="805089" cy="3791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z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0" name="Прямоугольник 179"/>
              <p:cNvSpPr/>
              <p:nvPr/>
            </p:nvSpPr>
            <p:spPr>
              <a:xfrm>
                <a:off x="6402203" y="4929517"/>
                <a:ext cx="805089" cy="55448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6402203" y="5017160"/>
                <a:ext cx="805089" cy="3791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74" name="Прямая со стрелкой 173"/>
              <p:cNvCxnSpPr/>
              <p:nvPr/>
            </p:nvCxnSpPr>
            <p:spPr>
              <a:xfrm flipH="1">
                <a:off x="6057165" y="5249411"/>
                <a:ext cx="690078" cy="23692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TextBox 169"/>
              <p:cNvSpPr txBox="1"/>
              <p:nvPr/>
            </p:nvSpPr>
            <p:spPr>
              <a:xfrm>
                <a:off x="6804748" y="4545644"/>
                <a:ext cx="805089" cy="3791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71" name="Прямая со стрелкой 170"/>
              <p:cNvCxnSpPr/>
              <p:nvPr/>
            </p:nvCxnSpPr>
            <p:spPr>
              <a:xfrm flipH="1">
                <a:off x="6862254" y="4777895"/>
                <a:ext cx="287532" cy="36254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6" name="Прямоугольник 165"/>
              <p:cNvSpPr/>
              <p:nvPr/>
            </p:nvSpPr>
            <p:spPr>
              <a:xfrm>
                <a:off x="6344696" y="3948507"/>
                <a:ext cx="805090" cy="55448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6344696" y="4036150"/>
                <a:ext cx="805090" cy="3791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+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63" name="Прямая со стрелкой 162"/>
              <p:cNvCxnSpPr/>
              <p:nvPr/>
            </p:nvCxnSpPr>
            <p:spPr>
              <a:xfrm>
                <a:off x="6862254" y="4289728"/>
                <a:ext cx="287532" cy="36254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Прямая со стрелкой 163"/>
              <p:cNvCxnSpPr/>
              <p:nvPr/>
            </p:nvCxnSpPr>
            <p:spPr>
              <a:xfrm flipH="1">
                <a:off x="6344696" y="4289728"/>
                <a:ext cx="287532" cy="36254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Box 164"/>
              <p:cNvSpPr txBox="1"/>
              <p:nvPr/>
            </p:nvSpPr>
            <p:spPr>
              <a:xfrm>
                <a:off x="5999658" y="4592973"/>
                <a:ext cx="805090" cy="3791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b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grpSp>
            <p:nvGrpSpPr>
              <p:cNvPr id="156" name="Группа 155"/>
              <p:cNvGrpSpPr/>
              <p:nvPr/>
            </p:nvGrpSpPr>
            <p:grpSpPr>
              <a:xfrm>
                <a:off x="5827139" y="3436676"/>
                <a:ext cx="805089" cy="554484"/>
                <a:chOff x="1196625" y="2528900"/>
                <a:chExt cx="630070" cy="585065"/>
              </a:xfrm>
            </p:grpSpPr>
            <p:sp>
              <p:nvSpPr>
                <p:cNvPr id="160" name="Прямоугольник 159"/>
                <p:cNvSpPr/>
                <p:nvPr/>
              </p:nvSpPr>
              <p:spPr>
                <a:xfrm>
                  <a:off x="1196625" y="2528900"/>
                  <a:ext cx="630070" cy="58506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1196625" y="2621377"/>
                  <a:ext cx="63007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*</a:t>
                  </a:r>
                  <a:endParaRPr lang="ru-RU" sz="2000" b="1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cxnSp>
            <p:nvCxnSpPr>
              <p:cNvPr id="157" name="Прямая со стрелкой 156"/>
              <p:cNvCxnSpPr/>
              <p:nvPr/>
            </p:nvCxnSpPr>
            <p:spPr>
              <a:xfrm>
                <a:off x="6344696" y="3777897"/>
                <a:ext cx="287532" cy="36254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Прямая со стрелкой 150"/>
              <p:cNvCxnSpPr/>
              <p:nvPr/>
            </p:nvCxnSpPr>
            <p:spPr>
              <a:xfrm flipH="1">
                <a:off x="6344697" y="3202086"/>
                <a:ext cx="862596" cy="44785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Прямая со стрелкой 136"/>
              <p:cNvCxnSpPr/>
              <p:nvPr/>
            </p:nvCxnSpPr>
            <p:spPr>
              <a:xfrm>
                <a:off x="6775994" y="2732909"/>
                <a:ext cx="431299" cy="3625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Прямая со стрелкой 137"/>
              <p:cNvCxnSpPr/>
              <p:nvPr/>
            </p:nvCxnSpPr>
            <p:spPr>
              <a:xfrm flipH="1">
                <a:off x="6143424" y="2754235"/>
                <a:ext cx="431299" cy="3625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75" name="Прямая со стрелкой 70674"/>
              <p:cNvCxnSpPr/>
              <p:nvPr/>
            </p:nvCxnSpPr>
            <p:spPr>
              <a:xfrm flipH="1">
                <a:off x="7207293" y="3287392"/>
                <a:ext cx="115013" cy="13435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79" name="Прямая со стрелкой 70678"/>
              <p:cNvCxnSpPr/>
              <p:nvPr/>
            </p:nvCxnSpPr>
            <p:spPr>
              <a:xfrm flipH="1">
                <a:off x="6517216" y="4694928"/>
                <a:ext cx="575064" cy="876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Прямая со стрелкой 218"/>
              <p:cNvCxnSpPr/>
              <p:nvPr/>
            </p:nvCxnSpPr>
            <p:spPr>
              <a:xfrm>
                <a:off x="6862254" y="5247073"/>
                <a:ext cx="690078" cy="23692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86" name="Прямая со стрелкой 70685"/>
              <p:cNvCxnSpPr/>
              <p:nvPr/>
            </p:nvCxnSpPr>
            <p:spPr>
              <a:xfrm flipH="1">
                <a:off x="5967155" y="3737583"/>
                <a:ext cx="201272" cy="174408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TextBox 187"/>
              <p:cNvSpPr txBox="1"/>
              <p:nvPr/>
            </p:nvSpPr>
            <p:spPr>
              <a:xfrm>
                <a:off x="7002270" y="4559060"/>
                <a:ext cx="13501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t2,t6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6552220" y="2488830"/>
                <a:ext cx="7313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7227295" y="2978950"/>
                <a:ext cx="7313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t7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5607115" y="3429000"/>
                <a:ext cx="7313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t4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6630978" y="3969060"/>
                <a:ext cx="7313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t3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6732240" y="5009110"/>
                <a:ext cx="13501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t1,t5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grpSp>
        <p:nvGrpSpPr>
          <p:cNvPr id="272" name="Группа 271"/>
          <p:cNvGrpSpPr/>
          <p:nvPr/>
        </p:nvGrpSpPr>
        <p:grpSpPr>
          <a:xfrm>
            <a:off x="2816805" y="593685"/>
            <a:ext cx="2925325" cy="3757918"/>
            <a:chOff x="2816805" y="2438890"/>
            <a:chExt cx="2925325" cy="3757918"/>
          </a:xfrm>
        </p:grpSpPr>
        <p:sp>
          <p:nvSpPr>
            <p:cNvPr id="273" name="TextBox 272"/>
            <p:cNvSpPr txBox="1"/>
            <p:nvPr/>
          </p:nvSpPr>
          <p:spPr>
            <a:xfrm>
              <a:off x="4549497" y="5814265"/>
              <a:ext cx="742583" cy="38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АСД</a:t>
              </a:r>
              <a:endParaRPr lang="ru-RU" dirty="0"/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3221850" y="4149080"/>
              <a:ext cx="663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t3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2861810" y="3564015"/>
              <a:ext cx="663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t4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3300608" y="5184195"/>
              <a:ext cx="7313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t1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4211960" y="4149080"/>
              <a:ext cx="663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t5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3626895" y="4689140"/>
              <a:ext cx="663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t2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5022050" y="3609020"/>
              <a:ext cx="663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t6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4155703" y="2978950"/>
              <a:ext cx="7313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t7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3626895" y="2488830"/>
              <a:ext cx="7313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82" name="Группа 281"/>
            <p:cNvGrpSpPr/>
            <p:nvPr/>
          </p:nvGrpSpPr>
          <p:grpSpPr>
            <a:xfrm>
              <a:off x="3041830" y="2978950"/>
              <a:ext cx="630070" cy="585065"/>
              <a:chOff x="1196625" y="2528900"/>
              <a:chExt cx="630070" cy="585065"/>
            </a:xfrm>
          </p:grpSpPr>
          <p:sp>
            <p:nvSpPr>
              <p:cNvPr id="332" name="Прямоугольник 331"/>
              <p:cNvSpPr/>
              <p:nvPr/>
            </p:nvSpPr>
            <p:spPr>
              <a:xfrm>
                <a:off x="1196625" y="2528900"/>
                <a:ext cx="630070" cy="5850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3" name="TextBox 332"/>
              <p:cNvSpPr txBox="1"/>
              <p:nvPr/>
            </p:nvSpPr>
            <p:spPr>
              <a:xfrm>
                <a:off x="1196625" y="2621377"/>
                <a:ext cx="63007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83" name="Прямоугольник 282"/>
            <p:cNvSpPr/>
            <p:nvPr/>
          </p:nvSpPr>
          <p:spPr>
            <a:xfrm>
              <a:off x="3491880" y="2438890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3491880" y="2531367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+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85" name="Группа 284"/>
            <p:cNvGrpSpPr/>
            <p:nvPr/>
          </p:nvGrpSpPr>
          <p:grpSpPr>
            <a:xfrm>
              <a:off x="3986935" y="2933945"/>
              <a:ext cx="630070" cy="585065"/>
              <a:chOff x="1196625" y="2528900"/>
              <a:chExt cx="630070" cy="585065"/>
            </a:xfrm>
          </p:grpSpPr>
          <p:sp>
            <p:nvSpPr>
              <p:cNvPr id="330" name="Прямоугольник 329"/>
              <p:cNvSpPr/>
              <p:nvPr/>
            </p:nvSpPr>
            <p:spPr>
              <a:xfrm>
                <a:off x="1196625" y="2528900"/>
                <a:ext cx="630070" cy="5850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1" name="TextBox 330"/>
              <p:cNvSpPr txBox="1"/>
              <p:nvPr/>
            </p:nvSpPr>
            <p:spPr>
              <a:xfrm>
                <a:off x="1196625" y="2621377"/>
                <a:ext cx="63007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+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86" name="Группа 285"/>
            <p:cNvGrpSpPr/>
            <p:nvPr/>
          </p:nvGrpSpPr>
          <p:grpSpPr>
            <a:xfrm>
              <a:off x="5112060" y="4149080"/>
              <a:ext cx="630070" cy="585065"/>
              <a:chOff x="1196625" y="2528900"/>
              <a:chExt cx="630070" cy="585065"/>
            </a:xfrm>
          </p:grpSpPr>
          <p:sp>
            <p:nvSpPr>
              <p:cNvPr id="328" name="Прямоугольник 327"/>
              <p:cNvSpPr/>
              <p:nvPr/>
            </p:nvSpPr>
            <p:spPr>
              <a:xfrm>
                <a:off x="1196625" y="2528900"/>
                <a:ext cx="630070" cy="5850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9" name="TextBox 328"/>
              <p:cNvSpPr txBox="1"/>
              <p:nvPr/>
            </p:nvSpPr>
            <p:spPr>
              <a:xfrm>
                <a:off x="1196625" y="2621377"/>
                <a:ext cx="63007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b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87" name="Группа 286"/>
            <p:cNvGrpSpPr/>
            <p:nvPr/>
          </p:nvGrpSpPr>
          <p:grpSpPr>
            <a:xfrm>
              <a:off x="4211960" y="4059070"/>
              <a:ext cx="1170130" cy="1080120"/>
              <a:chOff x="3986935" y="3744035"/>
              <a:chExt cx="1170130" cy="1080120"/>
            </a:xfrm>
          </p:grpSpPr>
          <p:grpSp>
            <p:nvGrpSpPr>
              <p:cNvPr id="319" name="Группа 318"/>
              <p:cNvGrpSpPr/>
              <p:nvPr/>
            </p:nvGrpSpPr>
            <p:grpSpPr>
              <a:xfrm>
                <a:off x="3986935" y="3744035"/>
                <a:ext cx="1170130" cy="1080120"/>
                <a:chOff x="3986935" y="3744035"/>
                <a:chExt cx="1170130" cy="1080120"/>
              </a:xfrm>
            </p:grpSpPr>
            <p:sp>
              <p:nvSpPr>
                <p:cNvPr id="322" name="Прямоугольник 321"/>
                <p:cNvSpPr/>
                <p:nvPr/>
              </p:nvSpPr>
              <p:spPr>
                <a:xfrm>
                  <a:off x="3986935" y="4239090"/>
                  <a:ext cx="630070" cy="58506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3986935" y="4331567"/>
                  <a:ext cx="63007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y</a:t>
                  </a:r>
                  <a:endParaRPr lang="ru-RU" sz="2000" b="1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324" name="Прямоугольник 323"/>
                <p:cNvSpPr/>
                <p:nvPr/>
              </p:nvSpPr>
              <p:spPr>
                <a:xfrm>
                  <a:off x="4526995" y="4239090"/>
                  <a:ext cx="630070" cy="58506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5" name="TextBox 324"/>
                <p:cNvSpPr txBox="1"/>
                <p:nvPr/>
              </p:nvSpPr>
              <p:spPr>
                <a:xfrm>
                  <a:off x="4526995" y="4331567"/>
                  <a:ext cx="63007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z</a:t>
                  </a:r>
                  <a:endParaRPr lang="ru-RU" sz="2000" b="1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326" name="Прямоугольник 325"/>
                <p:cNvSpPr/>
                <p:nvPr/>
              </p:nvSpPr>
              <p:spPr>
                <a:xfrm>
                  <a:off x="4256965" y="3744035"/>
                  <a:ext cx="630070" cy="58506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7" name="TextBox 326"/>
                <p:cNvSpPr txBox="1"/>
                <p:nvPr/>
              </p:nvSpPr>
              <p:spPr>
                <a:xfrm>
                  <a:off x="4256965" y="3836512"/>
                  <a:ext cx="63007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-</a:t>
                  </a:r>
                  <a:endParaRPr lang="ru-RU" sz="2000" b="1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cxnSp>
            <p:nvCxnSpPr>
              <p:cNvPr id="320" name="Прямая со стрелкой 319"/>
              <p:cNvCxnSpPr/>
              <p:nvPr/>
            </p:nvCxnSpPr>
            <p:spPr>
              <a:xfrm flipH="1">
                <a:off x="4301970" y="4081572"/>
                <a:ext cx="225025" cy="38254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Прямая со стрелкой 320"/>
              <p:cNvCxnSpPr/>
              <p:nvPr/>
            </p:nvCxnSpPr>
            <p:spPr>
              <a:xfrm>
                <a:off x="4617005" y="4081572"/>
                <a:ext cx="225025" cy="38254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8" name="TextBox 287"/>
            <p:cNvSpPr txBox="1"/>
            <p:nvPr/>
          </p:nvSpPr>
          <p:spPr>
            <a:xfrm>
              <a:off x="4797025" y="3654025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89" name="Прямая со стрелкой 288"/>
            <p:cNvCxnSpPr/>
            <p:nvPr/>
          </p:nvCxnSpPr>
          <p:spPr>
            <a:xfrm flipH="1">
              <a:off x="4842030" y="3899085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Прямая со стрелкой 289"/>
            <p:cNvCxnSpPr/>
            <p:nvPr/>
          </p:nvCxnSpPr>
          <p:spPr>
            <a:xfrm>
              <a:off x="5157065" y="3899085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1" name="Прямоугольник 290"/>
            <p:cNvSpPr/>
            <p:nvPr/>
          </p:nvSpPr>
          <p:spPr>
            <a:xfrm>
              <a:off x="4211960" y="5184195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4256965" y="5229200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93" name="Прямоугольник 292"/>
            <p:cNvSpPr/>
            <p:nvPr/>
          </p:nvSpPr>
          <p:spPr>
            <a:xfrm>
              <a:off x="3311860" y="5589240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3311860" y="5681717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y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95" name="Прямоугольник 294"/>
            <p:cNvSpPr/>
            <p:nvPr/>
          </p:nvSpPr>
          <p:spPr>
            <a:xfrm>
              <a:off x="3851920" y="5589240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3851920" y="5681717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z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97" name="Прямоугольник 296"/>
            <p:cNvSpPr/>
            <p:nvPr/>
          </p:nvSpPr>
          <p:spPr>
            <a:xfrm>
              <a:off x="3581890" y="5094185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3581890" y="5186662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-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99" name="Прямая со стрелкой 298"/>
            <p:cNvCxnSpPr/>
            <p:nvPr/>
          </p:nvCxnSpPr>
          <p:spPr>
            <a:xfrm flipH="1">
              <a:off x="3626895" y="5431722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Прямая со стрелкой 299"/>
            <p:cNvCxnSpPr/>
            <p:nvPr/>
          </p:nvCxnSpPr>
          <p:spPr>
            <a:xfrm>
              <a:off x="3941930" y="5431722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1" name="TextBox 300"/>
            <p:cNvSpPr txBox="1"/>
            <p:nvPr/>
          </p:nvSpPr>
          <p:spPr>
            <a:xfrm>
              <a:off x="3896925" y="4689140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302" name="Прямая со стрелкой 301"/>
            <p:cNvCxnSpPr/>
            <p:nvPr/>
          </p:nvCxnSpPr>
          <p:spPr>
            <a:xfrm flipH="1">
              <a:off x="3941930" y="4934200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Прямая со стрелкой 302"/>
            <p:cNvCxnSpPr/>
            <p:nvPr/>
          </p:nvCxnSpPr>
          <p:spPr>
            <a:xfrm>
              <a:off x="4256965" y="4934200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4" name="Группа 303"/>
            <p:cNvGrpSpPr/>
            <p:nvPr/>
          </p:nvGrpSpPr>
          <p:grpSpPr>
            <a:xfrm>
              <a:off x="3536885" y="4059070"/>
              <a:ext cx="630070" cy="585065"/>
              <a:chOff x="1196625" y="2528900"/>
              <a:chExt cx="630070" cy="585065"/>
            </a:xfrm>
          </p:grpSpPr>
          <p:sp>
            <p:nvSpPr>
              <p:cNvPr id="317" name="Прямоугольник 316"/>
              <p:cNvSpPr/>
              <p:nvPr/>
            </p:nvSpPr>
            <p:spPr>
              <a:xfrm>
                <a:off x="1196625" y="2528900"/>
                <a:ext cx="630070" cy="5850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8" name="TextBox 317"/>
              <p:cNvSpPr txBox="1"/>
              <p:nvPr/>
            </p:nvSpPr>
            <p:spPr>
              <a:xfrm>
                <a:off x="1196625" y="2621377"/>
                <a:ext cx="63007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+</a:t>
                </a:r>
                <a:endParaRPr lang="ru-RU" sz="20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305" name="Прямая со стрелкой 304"/>
            <p:cNvCxnSpPr/>
            <p:nvPr/>
          </p:nvCxnSpPr>
          <p:spPr>
            <a:xfrm>
              <a:off x="3941930" y="4419110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Прямая со стрелкой 305"/>
            <p:cNvCxnSpPr/>
            <p:nvPr/>
          </p:nvCxnSpPr>
          <p:spPr>
            <a:xfrm flipH="1">
              <a:off x="3536885" y="4419110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" name="TextBox 306"/>
            <p:cNvSpPr txBox="1"/>
            <p:nvPr/>
          </p:nvSpPr>
          <p:spPr>
            <a:xfrm>
              <a:off x="3266855" y="4739080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08" name="Прямоугольник 307"/>
            <p:cNvSpPr/>
            <p:nvPr/>
          </p:nvSpPr>
          <p:spPr>
            <a:xfrm>
              <a:off x="3131840" y="3519010"/>
              <a:ext cx="630070" cy="5850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3131840" y="3611487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310" name="Прямая со стрелкой 309"/>
            <p:cNvCxnSpPr/>
            <p:nvPr/>
          </p:nvCxnSpPr>
          <p:spPr>
            <a:xfrm>
              <a:off x="3536885" y="3879050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Прямая со стрелкой 310"/>
            <p:cNvCxnSpPr/>
            <p:nvPr/>
          </p:nvCxnSpPr>
          <p:spPr>
            <a:xfrm flipH="1">
              <a:off x="3131840" y="3879050"/>
              <a:ext cx="225025" cy="3825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" name="TextBox 311"/>
            <p:cNvSpPr txBox="1"/>
            <p:nvPr/>
          </p:nvSpPr>
          <p:spPr>
            <a:xfrm>
              <a:off x="2816805" y="4149080"/>
              <a:ext cx="6300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y</a:t>
              </a:r>
              <a:endParaRPr lang="ru-RU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313" name="Прямая со стрелкой 312"/>
            <p:cNvCxnSpPr/>
            <p:nvPr/>
          </p:nvCxnSpPr>
          <p:spPr>
            <a:xfrm flipH="1">
              <a:off x="3536885" y="3271482"/>
              <a:ext cx="675075" cy="47255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Прямая со стрелкой 313"/>
            <p:cNvCxnSpPr/>
            <p:nvPr/>
          </p:nvCxnSpPr>
          <p:spPr>
            <a:xfrm>
              <a:off x="4391980" y="3271482"/>
              <a:ext cx="675075" cy="47255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Прямая со стрелкой 314"/>
            <p:cNvCxnSpPr/>
            <p:nvPr/>
          </p:nvCxnSpPr>
          <p:spPr>
            <a:xfrm>
              <a:off x="3874422" y="2776428"/>
              <a:ext cx="337538" cy="38254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Прямая со стрелкой 315"/>
            <p:cNvCxnSpPr/>
            <p:nvPr/>
          </p:nvCxnSpPr>
          <p:spPr>
            <a:xfrm flipH="1">
              <a:off x="3379367" y="2798930"/>
              <a:ext cx="337538" cy="38254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1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758100"/>
              </p:ext>
            </p:extLst>
          </p:nvPr>
        </p:nvGraphicFramePr>
        <p:xfrm>
          <a:off x="124760" y="814605"/>
          <a:ext cx="3007080" cy="3907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7080"/>
              </a:tblGrid>
              <a:tr h="3907636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t1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Symbol"/>
                        </a:rPr>
                        <a:t>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-,</a:t>
                      </a:r>
                      <a:r>
                        <a:rPr lang="fr-FR" sz="2000" baseline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z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t2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Symbol"/>
                        </a:rPr>
                        <a:t>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*, t1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b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endParaRPr lang="ru-RU" sz="2000" i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i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t3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r>
                        <a:rPr lang="fr-FR" sz="2000" i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i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Symbol"/>
                        </a:rPr>
                        <a:t></a:t>
                      </a:r>
                      <a:r>
                        <a:rPr lang="fr-FR" sz="2000" i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+, b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fr-FR" sz="2000" i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t2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fr-FR" sz="2000" i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ru-RU" sz="2000" i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t4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Symbol"/>
                        </a:rPr>
                        <a:t>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*, y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t3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t5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Symbol"/>
                        </a:rPr>
                        <a:t>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-, y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fr-FR" sz="2000" baseline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t6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Symbol"/>
                        </a:rPr>
                        <a:t>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*, t5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fr-FR" sz="2000" baseline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fr-FR" sz="2000" dirty="0" smtClean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t7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Symbol"/>
                        </a:rPr>
                        <a:t>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+, t4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,t6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sym typeface="Symbol"/>
                        </a:rPr>
                        <a:t>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+, a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t7</a:t>
                      </a:r>
                      <a:r>
                        <a:rPr lang="fr-FR" sz="2000" baseline="30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Выражение в промежуточном представлении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endParaRPr lang="en-US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2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696600"/>
              </p:ext>
            </p:extLst>
          </p:nvPr>
        </p:nvGraphicFramePr>
        <p:xfrm>
          <a:off x="127754" y="4329100"/>
          <a:ext cx="4084206" cy="2476146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584091"/>
                <a:gridCol w="551641"/>
                <a:gridCol w="971270"/>
                <a:gridCol w="971270"/>
                <a:gridCol w="1005934"/>
              </a:tblGrid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200" b="0" dirty="0" err="1">
                          <a:effectLst/>
                        </a:rPr>
                        <a:t>id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200" b="0" dirty="0">
                          <a:effectLst/>
                        </a:rPr>
                        <a:t>ссылка</a:t>
                      </a:r>
                      <a:r>
                        <a:rPr lang="fr-FR" sz="1200" b="0" dirty="0">
                          <a:effectLst/>
                        </a:rPr>
                        <a:t> в </a:t>
                      </a:r>
                      <a:r>
                        <a:rPr lang="ru-RU" sz="1200" b="0" dirty="0">
                          <a:effectLst/>
                        </a:rPr>
                        <a:t>ТС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200" dirty="0" err="1">
                          <a:effectLst/>
                        </a:rPr>
                        <a:t>id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ссылка</a:t>
                      </a:r>
                      <a:r>
                        <a:rPr lang="fr-FR" sz="1200" dirty="0">
                          <a:effectLst/>
                        </a:rPr>
                        <a:t> в </a:t>
                      </a:r>
                      <a:r>
                        <a:rPr lang="ru-RU" sz="1200" dirty="0">
                          <a:effectLst/>
                        </a:rPr>
                        <a:t>ТС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b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200" dirty="0" err="1">
                          <a:effectLst/>
                        </a:rPr>
                        <a:t>id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ссылка</a:t>
                      </a:r>
                      <a:r>
                        <a:rPr lang="fr-FR" sz="1200" dirty="0">
                          <a:effectLst/>
                        </a:rPr>
                        <a:t> в </a:t>
                      </a:r>
                      <a:r>
                        <a:rPr lang="ru-RU" sz="1200" dirty="0">
                          <a:effectLst/>
                        </a:rPr>
                        <a:t>ТС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y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200" dirty="0" err="1">
                          <a:effectLst/>
                        </a:rPr>
                        <a:t>id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ссылка</a:t>
                      </a:r>
                      <a:r>
                        <a:rPr lang="fr-FR" sz="1200" dirty="0">
                          <a:effectLst/>
                        </a:rPr>
                        <a:t> в </a:t>
                      </a:r>
                      <a:r>
                        <a:rPr lang="ru-RU" sz="1200" dirty="0">
                          <a:effectLst/>
                        </a:rPr>
                        <a:t>ТС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z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 5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-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t1</a:t>
                      </a:r>
                      <a:r>
                        <a:rPr lang="ru-RU" sz="1200" dirty="0">
                          <a:effectLst/>
                        </a:rPr>
                        <a:t>, t5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 6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* 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 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 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t2, t6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 7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+ 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 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 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t3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 8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* 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 3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 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t4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 9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+ 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smtClean="0"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smtClean="0">
                          <a:effectLst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t7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18844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+ 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smtClean="0"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smtClean="0">
                          <a:effectLst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1200" dirty="0">
                          <a:effectLst/>
                        </a:rPr>
                        <a:t>a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370154">
                <a:tc rowSpan="2"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000" spc="15" dirty="0">
                          <a:effectLst/>
                        </a:rPr>
                        <a:t># </a:t>
                      </a:r>
                      <a:r>
                        <a:rPr lang="ru-RU" sz="1000" spc="15" dirty="0" err="1" smtClean="0">
                          <a:effectLst/>
                        </a:rPr>
                        <a:t>зна</a:t>
                      </a:r>
                      <a:r>
                        <a:rPr lang="en-US" sz="1000" spc="15" dirty="0" smtClean="0">
                          <a:effectLst/>
                        </a:rPr>
                        <a:t>-</a:t>
                      </a:r>
                      <a:r>
                        <a:rPr lang="ru-RU" sz="1000" spc="15" dirty="0" err="1" smtClean="0">
                          <a:effectLst/>
                        </a:rPr>
                        <a:t>чения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ru-RU" sz="1000" kern="1200" spc="15" dirty="0" smtClean="0">
                          <a:effectLst/>
                        </a:rPr>
                        <a:t>КОП</a:t>
                      </a:r>
                      <a:endParaRPr lang="ru-RU" sz="1000" b="0" kern="1200" spc="15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#</a:t>
                      </a:r>
                      <a:r>
                        <a:rPr lang="ru-RU" sz="1000" dirty="0" smtClean="0">
                          <a:effectLst/>
                        </a:rPr>
                        <a:t> операнда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1386" marR="4138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</a:rPr>
                        <a:t>#</a:t>
                      </a:r>
                      <a:r>
                        <a:rPr lang="ru-RU" sz="1000" dirty="0" smtClean="0">
                          <a:effectLst/>
                        </a:rPr>
                        <a:t> операнда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000" spc="15" dirty="0" err="1" smtClean="0">
                          <a:effectLst/>
                        </a:rPr>
                        <a:t>Присоеди-ненные</a:t>
                      </a:r>
                      <a:r>
                        <a:rPr lang="ru-RU" sz="1000" spc="15" dirty="0" smtClean="0">
                          <a:effectLst/>
                        </a:rPr>
                        <a:t> переменные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</a:tr>
              <a:tr h="218346">
                <a:tc vMerge="1"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000" spc="15" dirty="0">
                          <a:effectLst/>
                        </a:rPr>
                        <a:t>Определение значения (сигнатура)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41386" marR="413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4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731501"/>
              </p:ext>
            </p:extLst>
          </p:nvPr>
        </p:nvGraphicFramePr>
        <p:xfrm>
          <a:off x="4346975" y="4743103"/>
          <a:ext cx="2925325" cy="102615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835806"/>
                <a:gridCol w="1253711"/>
                <a:gridCol w="835808"/>
              </a:tblGrid>
              <a:tr h="40006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/>
                        <a:t>Внутрен</a:t>
                      </a:r>
                      <a:r>
                        <a:rPr lang="ru-RU" sz="1000" dirty="0" smtClean="0"/>
                        <a:t>-нее имя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77191" marR="77191" marT="38594" marB="38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/>
                        <a:t>Внешнее имя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191" marR="77191" marT="38594" marB="38594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Атрибуты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77191" marR="77191" marT="38594" marB="38594"/>
                </a:tc>
              </a:tr>
              <a:tr h="3130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id1</a:t>
                      </a:r>
                      <a:endParaRPr lang="ru-RU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191" marR="77191" marT="38594" marB="3859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current_pos</a:t>
                      </a:r>
                      <a:endParaRPr lang="ru-RU" sz="1200" dirty="0"/>
                    </a:p>
                  </a:txBody>
                  <a:tcPr marL="77191" marR="77191" marT="38594" marB="38594"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/>
                        <a:t>int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191" marR="77191" marT="38594" marB="38594"/>
                </a:tc>
              </a:tr>
              <a:tr h="3130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nm3</a:t>
                      </a:r>
                      <a:endParaRPr lang="ru-RU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191" marR="77191" marT="38594" marB="38594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/>
                        <a:t>16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191" marR="77191" marT="38594" marB="385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/>
                        <a:t>int</a:t>
                      </a:r>
                      <a:endParaRPr lang="ru-RU" sz="1200" b="1" kern="1200" dirty="0" smtClean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191" marR="77191" marT="38594" marB="38594"/>
                </a:tc>
              </a:tr>
            </a:tbl>
          </a:graphicData>
        </a:graphic>
      </p:graphicFrame>
      <p:sp>
        <p:nvSpPr>
          <p:cNvPr id="125" name="TextBox 124"/>
          <p:cNvSpPr txBox="1"/>
          <p:nvPr/>
        </p:nvSpPr>
        <p:spPr>
          <a:xfrm>
            <a:off x="4662010" y="447137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Таблица </a:t>
            </a:r>
            <a:r>
              <a:rPr lang="ru-RU" sz="1400" dirty="0" smtClean="0"/>
              <a:t>символов (ТС)</a:t>
            </a:r>
            <a:endParaRPr lang="ru-RU" sz="1400" dirty="0"/>
          </a:p>
        </p:txBody>
      </p:sp>
      <p:sp>
        <p:nvSpPr>
          <p:cNvPr id="3" name="Rectangle 2"/>
          <p:cNvSpPr/>
          <p:nvPr/>
        </p:nvSpPr>
        <p:spPr>
          <a:xfrm>
            <a:off x="603255" y="4004773"/>
            <a:ext cx="2573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Таблица </a:t>
            </a:r>
            <a:r>
              <a:rPr lang="ru-RU" dirty="0"/>
              <a:t>значений(ТЗ)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99" y="53625"/>
            <a:ext cx="8964613" cy="945105"/>
          </a:xfrm>
        </p:spPr>
        <p:txBody>
          <a:bodyPr/>
          <a:lstStyle/>
          <a:p>
            <a:pPr algn="l"/>
            <a:r>
              <a:rPr lang="ru-RU" sz="2000" b="1" dirty="0" smtClean="0"/>
              <a:t>10. Граф потока управления </a:t>
            </a:r>
            <a:r>
              <a:rPr lang="ru-RU" sz="2000" dirty="0"/>
              <a:t>- множество всех возможных путей исполнения программы, представленное в виде ориентированного </a:t>
            </a:r>
            <a:r>
              <a:rPr lang="ru-RU" sz="2000" dirty="0" smtClean="0"/>
              <a:t>графа, </a:t>
            </a:r>
            <a:r>
              <a:rPr lang="ru-RU" sz="2000" dirty="0"/>
              <a:t>вершинами которого являются ББ.</a:t>
            </a:r>
            <a:endParaRPr lang="ru-RU" sz="24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7332" y="1084087"/>
            <a:ext cx="8920163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b="1" dirty="0" smtClean="0"/>
              <a:t>11. Как построить ГПУ</a:t>
            </a:r>
            <a:endParaRPr lang="ru-RU" sz="2000" b="1" dirty="0"/>
          </a:p>
          <a:p>
            <a:pPr>
              <a:spcBef>
                <a:spcPct val="20000"/>
              </a:spcBef>
            </a:pPr>
            <a:r>
              <a:rPr lang="ru-RU" b="1" dirty="0" smtClean="0"/>
              <a:t>Вход</a:t>
            </a:r>
            <a:r>
              <a:rPr lang="ru-RU" dirty="0"/>
              <a:t>: </a:t>
            </a:r>
            <a:r>
              <a:rPr lang="ru-RU" dirty="0" smtClean="0"/>
              <a:t>последовательность </a:t>
            </a:r>
            <a:r>
              <a:rPr lang="ru-RU" dirty="0"/>
              <a:t>трехадресных инструкций.</a:t>
            </a:r>
          </a:p>
          <a:p>
            <a:pPr>
              <a:spcBef>
                <a:spcPct val="20000"/>
              </a:spcBef>
            </a:pPr>
            <a:r>
              <a:rPr lang="ru-RU" b="1" dirty="0" smtClean="0"/>
              <a:t>Выход</a:t>
            </a:r>
            <a:r>
              <a:rPr lang="ru-RU" dirty="0"/>
              <a:t>: </a:t>
            </a:r>
            <a:r>
              <a:rPr lang="ru-RU" dirty="0" smtClean="0"/>
              <a:t>список </a:t>
            </a:r>
            <a:r>
              <a:rPr lang="ru-RU" dirty="0"/>
              <a:t>базовых блоков для данной последовательности 			инструкций, такой что каждая инструкция принадлежит </a:t>
            </a:r>
            <a:r>
              <a:rPr lang="ru-RU" dirty="0" smtClean="0"/>
              <a:t>только 		одному базовому </a:t>
            </a:r>
            <a:r>
              <a:rPr lang="ru-RU" dirty="0"/>
              <a:t>блоку.</a:t>
            </a:r>
          </a:p>
          <a:p>
            <a:pPr>
              <a:spcBef>
                <a:spcPct val="20000"/>
              </a:spcBef>
            </a:pPr>
            <a:r>
              <a:rPr lang="ru-RU" b="1" dirty="0" smtClean="0"/>
              <a:t>Метод</a:t>
            </a:r>
            <a:r>
              <a:rPr lang="ru-RU" dirty="0"/>
              <a:t>: </a:t>
            </a:r>
            <a:r>
              <a:rPr lang="ru-RU" dirty="0" smtClean="0"/>
              <a:t> </a:t>
            </a: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ru-RU" sz="1600" dirty="0" smtClean="0"/>
              <a:t>Строится упорядоченное </a:t>
            </a:r>
            <a:r>
              <a:rPr lang="ru-RU" sz="1600" dirty="0"/>
              <a:t>множество НББ (начало базового блока, либо первая инструкция программы, либо место, куда указывает оператор условного/безусловного перехода, либо первая инструкция после инструкции перехода</a:t>
            </a:r>
            <a:r>
              <a:rPr lang="ru-RU" sz="1600" dirty="0" smtClean="0"/>
              <a:t>)	</a:t>
            </a:r>
            <a:r>
              <a:rPr lang="en-US" sz="1600" dirty="0" smtClean="0">
                <a:sym typeface="Symbol" pitchFamily="18" charset="2"/>
              </a:rPr>
              <a:t>   </a:t>
            </a:r>
            <a:endParaRPr lang="ru-RU" sz="16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ru-RU" sz="1600" dirty="0" smtClean="0"/>
              <a:t>Каждому НББ соответствует ББ, который определяется </a:t>
            </a:r>
            <a:r>
              <a:rPr lang="ru-RU" sz="1600" dirty="0"/>
              <a:t>как </a:t>
            </a:r>
            <a:r>
              <a:rPr lang="ru-RU" sz="1600" dirty="0" smtClean="0"/>
              <a:t>последовательность инструкций</a:t>
            </a:r>
            <a:r>
              <a:rPr lang="ru-RU" sz="1600" dirty="0"/>
              <a:t>, содержащая </a:t>
            </a:r>
            <a:r>
              <a:rPr lang="ru-RU" sz="1600" dirty="0" smtClean="0"/>
              <a:t>само НББ </a:t>
            </a:r>
            <a:r>
              <a:rPr lang="ru-RU" sz="1600" dirty="0"/>
              <a:t>и все </a:t>
            </a:r>
            <a:r>
              <a:rPr lang="ru-RU" sz="1600" dirty="0" smtClean="0"/>
              <a:t>инструкции </a:t>
            </a:r>
            <a:r>
              <a:rPr lang="ru-RU" sz="1600" dirty="0"/>
              <a:t>до </a:t>
            </a:r>
            <a:r>
              <a:rPr lang="ru-RU" sz="1600" dirty="0" smtClean="0"/>
              <a:t>следующего НББ </a:t>
            </a:r>
            <a:r>
              <a:rPr lang="ru-RU" sz="1600" dirty="0"/>
              <a:t>(не включая его) или до конца </a:t>
            </a:r>
            <a:r>
              <a:rPr lang="ru-RU" sz="1600" dirty="0" smtClean="0"/>
              <a:t>программы</a:t>
            </a:r>
            <a:r>
              <a:rPr lang="ru-RU" sz="1600" dirty="0"/>
              <a:t>.</a:t>
            </a: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ru-RU" sz="1600" dirty="0" smtClean="0">
                <a:sym typeface="Symbol" pitchFamily="18" charset="2"/>
              </a:rPr>
              <a:t>Строится </a:t>
            </a:r>
            <a:r>
              <a:rPr lang="ru-RU" sz="1600" dirty="0">
                <a:sym typeface="Symbol" pitchFamily="18" charset="2"/>
              </a:rPr>
              <a:t>множество дуг графа потока управления: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ym typeface="Symbol" pitchFamily="18" charset="2"/>
              </a:rPr>
              <a:t>если </a:t>
            </a:r>
            <a:r>
              <a:rPr lang="ru-RU" sz="1600" dirty="0">
                <a:sym typeface="Symbol" pitchFamily="18" charset="2"/>
              </a:rPr>
              <a:t>последняя инструкция </a:t>
            </a:r>
            <a:r>
              <a:rPr lang="ru-RU" sz="1600" dirty="0" smtClean="0">
                <a:sym typeface="Symbol" pitchFamily="18" charset="2"/>
              </a:rPr>
              <a:t>ББ </a:t>
            </a:r>
            <a:r>
              <a:rPr lang="ru-RU" sz="1600" dirty="0">
                <a:sym typeface="Symbol" pitchFamily="18" charset="2"/>
              </a:rPr>
              <a:t>не является инструкцией 	</a:t>
            </a:r>
            <a:r>
              <a:rPr lang="ru-RU" sz="1600" dirty="0" smtClean="0">
                <a:sym typeface="Symbol" pitchFamily="18" charset="2"/>
              </a:rPr>
              <a:t>перехода</a:t>
            </a:r>
            <a:r>
              <a:rPr lang="ru-RU" sz="1600" dirty="0">
                <a:sym typeface="Symbol" pitchFamily="18" charset="2"/>
              </a:rPr>
              <a:t>, строится дуга, </a:t>
            </a:r>
            <a:r>
              <a:rPr lang="ru-RU" sz="1600" dirty="0" smtClean="0">
                <a:sym typeface="Symbol" pitchFamily="18" charset="2"/>
              </a:rPr>
              <a:t>соединяющая ББ </a:t>
            </a:r>
            <a:r>
              <a:rPr lang="ru-RU" sz="1600" dirty="0">
                <a:sym typeface="Symbol" pitchFamily="18" charset="2"/>
              </a:rPr>
              <a:t>со следующим </a:t>
            </a:r>
            <a:r>
              <a:rPr lang="ru-RU" sz="1600" dirty="0" smtClean="0">
                <a:sym typeface="Symbol" pitchFamily="18" charset="2"/>
              </a:rPr>
              <a:t>ББ;</a:t>
            </a:r>
            <a:endParaRPr lang="ru-RU" sz="1600" dirty="0">
              <a:sym typeface="Symbol" pitchFamily="18" charset="2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ym typeface="Symbol" pitchFamily="18" charset="2"/>
              </a:rPr>
              <a:t>если </a:t>
            </a:r>
            <a:r>
              <a:rPr lang="ru-RU" sz="1600" dirty="0">
                <a:sym typeface="Symbol" pitchFamily="18" charset="2"/>
              </a:rPr>
              <a:t>последняя инструкция </a:t>
            </a:r>
            <a:r>
              <a:rPr lang="ru-RU" sz="1600" dirty="0" smtClean="0">
                <a:sym typeface="Symbol" pitchFamily="18" charset="2"/>
              </a:rPr>
              <a:t>ББ </a:t>
            </a:r>
            <a:r>
              <a:rPr lang="ru-RU" sz="1600" dirty="0">
                <a:sym typeface="Symbol" pitchFamily="18" charset="2"/>
              </a:rPr>
              <a:t>является инструкцией </a:t>
            </a:r>
            <a:r>
              <a:rPr lang="ru-RU" sz="1600" dirty="0" smtClean="0">
                <a:sym typeface="Symbol" pitchFamily="18" charset="2"/>
              </a:rPr>
              <a:t>безусловного </a:t>
            </a:r>
            <a:r>
              <a:rPr lang="ru-RU" sz="1600" dirty="0">
                <a:sym typeface="Symbol" pitchFamily="18" charset="2"/>
              </a:rPr>
              <a:t>перехода, строится дуга, соединяющая </a:t>
            </a:r>
            <a:r>
              <a:rPr lang="ru-RU" sz="1600" dirty="0" smtClean="0">
                <a:sym typeface="Symbol" pitchFamily="18" charset="2"/>
              </a:rPr>
              <a:t>ББ </a:t>
            </a:r>
            <a:r>
              <a:rPr lang="ru-RU" sz="1600" dirty="0">
                <a:sym typeface="Symbol" pitchFamily="18" charset="2"/>
              </a:rPr>
              <a:t>с </a:t>
            </a:r>
            <a:r>
              <a:rPr lang="ru-RU" sz="1600" dirty="0" smtClean="0">
                <a:sym typeface="Symbol" pitchFamily="18" charset="2"/>
              </a:rPr>
              <a:t>ББ, НББ </a:t>
            </a:r>
            <a:r>
              <a:rPr lang="ru-RU" sz="1600" dirty="0">
                <a:sym typeface="Symbol" pitchFamily="18" charset="2"/>
              </a:rPr>
              <a:t>которого имеет соответствующую метку;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ym typeface="Symbol" pitchFamily="18" charset="2"/>
              </a:rPr>
              <a:t>если </a:t>
            </a:r>
            <a:r>
              <a:rPr lang="ru-RU" sz="1600" dirty="0">
                <a:sym typeface="Symbol" pitchFamily="18" charset="2"/>
              </a:rPr>
              <a:t>последняя инструкция </a:t>
            </a:r>
            <a:r>
              <a:rPr lang="ru-RU" sz="1600" dirty="0" smtClean="0">
                <a:sym typeface="Symbol" pitchFamily="18" charset="2"/>
              </a:rPr>
              <a:t>ББ </a:t>
            </a:r>
            <a:r>
              <a:rPr lang="ru-RU" sz="1600" dirty="0">
                <a:sym typeface="Symbol" pitchFamily="18" charset="2"/>
              </a:rPr>
              <a:t>является инструкцией </a:t>
            </a:r>
            <a:r>
              <a:rPr lang="ru-RU" sz="1600" dirty="0" smtClean="0">
                <a:sym typeface="Symbol" pitchFamily="18" charset="2"/>
              </a:rPr>
              <a:t>условного </a:t>
            </a:r>
            <a:r>
              <a:rPr lang="ru-RU" sz="1600" dirty="0">
                <a:sym typeface="Symbol" pitchFamily="18" charset="2"/>
              </a:rPr>
              <a:t>перехода, строятся обе дуги.</a:t>
            </a:r>
            <a:endParaRPr lang="en-US" sz="1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83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99" y="-36385"/>
            <a:ext cx="8964613" cy="765085"/>
          </a:xfrm>
        </p:spPr>
        <p:txBody>
          <a:bodyPr/>
          <a:lstStyle/>
          <a:p>
            <a:pPr algn="l"/>
            <a:r>
              <a:rPr lang="ru-RU" sz="1800" b="1" dirty="0" smtClean="0"/>
              <a:t>12. Региональная оптимизация </a:t>
            </a:r>
            <a:r>
              <a:rPr lang="ru-RU" sz="1800" dirty="0" smtClean="0"/>
              <a:t> - </a:t>
            </a:r>
            <a:r>
              <a:rPr lang="ru-RU" sz="1800" dirty="0"/>
              <a:t>оптимизация в пределах нескольких базовых блоков (например, </a:t>
            </a:r>
            <a:r>
              <a:rPr lang="ru-RU" sz="1800" dirty="0" err="1"/>
              <a:t>суперблока</a:t>
            </a:r>
            <a:r>
              <a:rPr lang="ru-RU" sz="1800" dirty="0" smtClean="0"/>
              <a:t>).</a:t>
            </a:r>
            <a:endParaRPr lang="ru-RU" sz="1800" b="1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1500" y="548680"/>
            <a:ext cx="6075675" cy="285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ct val="115000"/>
              </a:lnSpc>
              <a:spcBef>
                <a:spcPct val="30000"/>
              </a:spcBef>
              <a:tabLst>
                <a:tab pos="542925" algn="l"/>
              </a:tabLst>
            </a:pPr>
            <a:r>
              <a:rPr lang="ru-RU" sz="1800" b="1" kern="0" dirty="0" smtClean="0"/>
              <a:t>13. </a:t>
            </a:r>
            <a:r>
              <a:rPr lang="ru-RU" sz="1800" b="1" kern="0" dirty="0" err="1" smtClean="0"/>
              <a:t>Суперблок</a:t>
            </a:r>
            <a:r>
              <a:rPr lang="ru-RU" sz="1800" b="1" kern="0" dirty="0" smtClean="0"/>
              <a:t> </a:t>
            </a:r>
            <a:r>
              <a:rPr lang="ru-RU" sz="1800" kern="0" dirty="0" smtClean="0"/>
              <a:t>- </a:t>
            </a:r>
            <a:r>
              <a:rPr lang="ru-RU" sz="1800" dirty="0" smtClean="0">
                <a:latin typeface="Times New Roman" pitchFamily="18" charset="0"/>
                <a:sym typeface="Symbol" pitchFamily="18" charset="2"/>
              </a:rPr>
              <a:t>расширенный </a:t>
            </a:r>
            <a:r>
              <a:rPr lang="ru-RU" sz="1800" dirty="0">
                <a:latin typeface="Times New Roman" pitchFamily="18" charset="0"/>
                <a:sym typeface="Symbol" pitchFamily="18" charset="2"/>
              </a:rPr>
              <a:t>базовый блок</a:t>
            </a:r>
            <a:r>
              <a:rPr lang="ru-RU" sz="1800" b="1" dirty="0">
                <a:sym typeface="Symbol" pitchFamily="18" charset="2"/>
              </a:rPr>
              <a:t>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E</a:t>
            </a:r>
            <a:r>
              <a:rPr lang="ru-RU" sz="2000" dirty="0">
                <a:sym typeface="Symbol" pitchFamily="18" charset="2"/>
              </a:rPr>
              <a:t> </a:t>
            </a:r>
            <a:r>
              <a:rPr lang="ru-RU" sz="1800" dirty="0" smtClean="0">
                <a:sym typeface="Symbol" pitchFamily="18" charset="2"/>
              </a:rPr>
              <a:t>определяется </a:t>
            </a:r>
            <a:r>
              <a:rPr lang="ru-RU" sz="1800" dirty="0">
                <a:sym typeface="Symbol" pitchFamily="18" charset="2"/>
              </a:rPr>
              <a:t>как </a:t>
            </a:r>
            <a:r>
              <a:rPr lang="ru-RU" sz="1800" dirty="0" smtClean="0">
                <a:sym typeface="Symbol" pitchFamily="18" charset="2"/>
              </a:rPr>
              <a:t>множество базовых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ru-RU" sz="1800" dirty="0">
                <a:sym typeface="Symbol" pitchFamily="18" charset="2"/>
              </a:rPr>
              <a:t>блоков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0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000" dirty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sz="20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000" dirty="0">
                <a:latin typeface="Times New Roman" pitchFamily="18" charset="0"/>
                <a:sym typeface="Symbol" pitchFamily="18" charset="2"/>
              </a:rPr>
              <a:t>, …, </a:t>
            </a:r>
            <a:r>
              <a:rPr lang="en-US" sz="2000" i="1" dirty="0" err="1">
                <a:latin typeface="Times New Roman" pitchFamily="18" charset="0"/>
                <a:sym typeface="Symbol" pitchFamily="18" charset="2"/>
              </a:rPr>
              <a:t>B</a:t>
            </a:r>
            <a:r>
              <a:rPr lang="en-US" sz="2000" i="1" baseline="-25000" dirty="0" err="1">
                <a:latin typeface="Times New Roman" pitchFamily="18" charset="0"/>
                <a:sym typeface="Symbol" pitchFamily="18" charset="2"/>
              </a:rPr>
              <a:t>n</a:t>
            </a:r>
            <a:r>
              <a:rPr lang="ru-RU" sz="1800" dirty="0">
                <a:sym typeface="Symbol" pitchFamily="18" charset="2"/>
              </a:rPr>
              <a:t>, где у </a:t>
            </a:r>
            <a:r>
              <a:rPr lang="ru-RU" sz="1800" dirty="0" smtClean="0">
                <a:sym typeface="Symbol" pitchFamily="18" charset="2"/>
              </a:rPr>
              <a:t>блока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0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000" dirty="0">
                <a:sym typeface="Symbol" pitchFamily="18" charset="2"/>
              </a:rPr>
              <a:t> </a:t>
            </a:r>
            <a:r>
              <a:rPr lang="ru-RU" sz="1800" dirty="0">
                <a:sym typeface="Symbol" pitchFamily="18" charset="2"/>
              </a:rPr>
              <a:t>может быть несколько предшественников, а каждый из </a:t>
            </a:r>
            <a:r>
              <a:rPr lang="ru-RU" sz="1800" dirty="0" smtClean="0">
                <a:sym typeface="Symbol" pitchFamily="18" charset="2"/>
              </a:rPr>
              <a:t> блоков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000" i="1" baseline="-25000" dirty="0">
                <a:latin typeface="Times New Roman" pitchFamily="18" charset="0"/>
                <a:sym typeface="Symbol" pitchFamily="18" charset="2"/>
              </a:rPr>
              <a:t>i</a:t>
            </a:r>
            <a:r>
              <a:rPr lang="ru-RU" sz="2000" dirty="0">
                <a:latin typeface="Times New Roman" pitchFamily="18" charset="0"/>
                <a:sym typeface="Symbol" pitchFamily="18" charset="2"/>
              </a:rPr>
              <a:t>, 2  </a:t>
            </a:r>
            <a:r>
              <a:rPr lang="en-US" sz="2000" i="1" dirty="0" err="1">
                <a:latin typeface="Times New Roman" pitchFamily="18" charset="0"/>
                <a:sym typeface="Symbol" pitchFamily="18" charset="2"/>
              </a:rPr>
              <a:t>i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dirty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ru-RU" sz="1800" dirty="0">
                <a:sym typeface="Symbol" pitchFamily="18" charset="2"/>
              </a:rPr>
              <a:t>имеет в </a:t>
            </a:r>
            <a:r>
              <a:rPr lang="ru-RU" sz="1800" dirty="0" err="1">
                <a:sym typeface="Symbol" pitchFamily="18" charset="2"/>
              </a:rPr>
              <a:t>суперблоке</a:t>
            </a:r>
            <a:r>
              <a:rPr lang="ru-RU" sz="1800" dirty="0">
                <a:sym typeface="Symbol" pitchFamily="18" charset="2"/>
              </a:rPr>
              <a:t> </a:t>
            </a:r>
            <a:r>
              <a:rPr lang="ru-RU" sz="1800" dirty="0" smtClean="0">
                <a:sym typeface="Symbol" pitchFamily="18" charset="2"/>
              </a:rPr>
              <a:t>единственного предшественника</a:t>
            </a:r>
            <a:r>
              <a:rPr lang="ru-RU" sz="1800" dirty="0">
                <a:sym typeface="Symbol" pitchFamily="18" charset="2"/>
              </a:rPr>
              <a:t>. </a:t>
            </a:r>
            <a:r>
              <a:rPr lang="ru-RU" sz="1800" dirty="0" smtClean="0">
                <a:sym typeface="Symbol" pitchFamily="18" charset="2"/>
              </a:rPr>
              <a:t>Блоки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000" i="1" baseline="-25000" dirty="0">
                <a:latin typeface="Times New Roman" pitchFamily="18" charset="0"/>
                <a:sym typeface="Symbol" pitchFamily="18" charset="2"/>
              </a:rPr>
              <a:t>i </a:t>
            </a:r>
            <a:r>
              <a:rPr lang="ru-RU" sz="2000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ru-RU" sz="2000" dirty="0">
                <a:sym typeface="Symbol" pitchFamily="18" charset="2"/>
              </a:rPr>
              <a:t>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E</a:t>
            </a:r>
            <a:r>
              <a:rPr lang="ru-RU" sz="1800" dirty="0">
                <a:sym typeface="Symbol" pitchFamily="18" charset="2"/>
              </a:rPr>
              <a:t> формируют дерево с корнем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000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1800" dirty="0" smtClean="0">
                <a:sym typeface="Symbol" pitchFamily="18" charset="2"/>
              </a:rPr>
              <a:t>. У </a:t>
            </a:r>
            <a:r>
              <a:rPr lang="ru-RU" sz="1800" dirty="0" err="1">
                <a:sym typeface="Symbol" pitchFamily="18" charset="2"/>
              </a:rPr>
              <a:t>суперблока</a:t>
            </a:r>
            <a:r>
              <a:rPr lang="ru-RU" sz="1800" dirty="0">
                <a:sym typeface="Symbol" pitchFamily="18" charset="2"/>
              </a:rPr>
              <a:t>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E</a:t>
            </a:r>
            <a:r>
              <a:rPr lang="ru-RU" sz="1800" dirty="0">
                <a:sym typeface="Symbol" pitchFamily="18" charset="2"/>
              </a:rPr>
              <a:t> может быть несколько выходов на блоки (или </a:t>
            </a:r>
            <a:r>
              <a:rPr lang="ru-RU" sz="1800" dirty="0" err="1" smtClean="0">
                <a:sym typeface="Symbol" pitchFamily="18" charset="2"/>
              </a:rPr>
              <a:t>суперблоки</a:t>
            </a:r>
            <a:r>
              <a:rPr lang="ru-RU" sz="1800" dirty="0">
                <a:sym typeface="Symbol" pitchFamily="18" charset="2"/>
              </a:rPr>
              <a:t>), не входящие в состав </a:t>
            </a:r>
            <a:r>
              <a:rPr lang="en-US" sz="2000" i="1" dirty="0">
                <a:latin typeface="Times New Roman" pitchFamily="18" charset="0"/>
                <a:sym typeface="Symbol" pitchFamily="18" charset="2"/>
              </a:rPr>
              <a:t>E</a:t>
            </a:r>
            <a:r>
              <a:rPr lang="ru-RU" sz="1800" dirty="0">
                <a:sym typeface="Symbol" pitchFamily="18" charset="2"/>
              </a:rPr>
              <a:t>. </a:t>
            </a:r>
          </a:p>
        </p:txBody>
      </p:sp>
      <p:grpSp>
        <p:nvGrpSpPr>
          <p:cNvPr id="4" name="Группа 46"/>
          <p:cNvGrpSpPr>
            <a:grpSpLocks noChangeAspect="1"/>
          </p:cNvGrpSpPr>
          <p:nvPr/>
        </p:nvGrpSpPr>
        <p:grpSpPr>
          <a:xfrm>
            <a:off x="6147174" y="458670"/>
            <a:ext cx="2745306" cy="2671217"/>
            <a:chOff x="971600" y="1448780"/>
            <a:chExt cx="4230470" cy="4116299"/>
          </a:xfrm>
        </p:grpSpPr>
        <p:grpSp>
          <p:nvGrpSpPr>
            <p:cNvPr id="5" name="Группа 9"/>
            <p:cNvGrpSpPr/>
            <p:nvPr/>
          </p:nvGrpSpPr>
          <p:grpSpPr>
            <a:xfrm>
              <a:off x="2141730" y="1448780"/>
              <a:ext cx="720080" cy="521705"/>
              <a:chOff x="4797025" y="3513203"/>
              <a:chExt cx="720080" cy="521705"/>
            </a:xfrm>
          </p:grpSpPr>
          <p:sp>
            <p:nvSpPr>
              <p:cNvPr id="35" name="Прямоугольник 7"/>
              <p:cNvSpPr/>
              <p:nvPr/>
            </p:nvSpPr>
            <p:spPr>
              <a:xfrm>
                <a:off x="4797025" y="3519009"/>
                <a:ext cx="720080" cy="495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400" b="1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797025" y="3513203"/>
                <a:ext cx="720080" cy="52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1600" b="1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b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" name="Группа 11"/>
            <p:cNvGrpSpPr/>
            <p:nvPr/>
          </p:nvGrpSpPr>
          <p:grpSpPr>
            <a:xfrm>
              <a:off x="971600" y="2303875"/>
              <a:ext cx="720080" cy="521705"/>
              <a:chOff x="4797025" y="3513203"/>
              <a:chExt cx="720080" cy="521705"/>
            </a:xfrm>
          </p:grpSpPr>
          <p:sp>
            <p:nvSpPr>
              <p:cNvPr id="33" name="Прямоугольник 12"/>
              <p:cNvSpPr/>
              <p:nvPr/>
            </p:nvSpPr>
            <p:spPr>
              <a:xfrm>
                <a:off x="4797025" y="3519009"/>
                <a:ext cx="720080" cy="495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400" b="1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797025" y="3513203"/>
                <a:ext cx="720080" cy="52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1600" b="1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1600" b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Группа 14"/>
            <p:cNvGrpSpPr/>
            <p:nvPr/>
          </p:nvGrpSpPr>
          <p:grpSpPr>
            <a:xfrm>
              <a:off x="3311860" y="2303875"/>
              <a:ext cx="720080" cy="521705"/>
              <a:chOff x="4797025" y="3513203"/>
              <a:chExt cx="720080" cy="521705"/>
            </a:xfrm>
          </p:grpSpPr>
          <p:sp>
            <p:nvSpPr>
              <p:cNvPr id="31" name="Прямоугольник 15"/>
              <p:cNvSpPr/>
              <p:nvPr/>
            </p:nvSpPr>
            <p:spPr>
              <a:xfrm>
                <a:off x="4797025" y="3519009"/>
                <a:ext cx="720080" cy="495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400" b="1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797025" y="3513203"/>
                <a:ext cx="720080" cy="52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1600" b="1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sz="1600" b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8" name="Прямая со стрелкой 18"/>
            <p:cNvCxnSpPr>
              <a:stCxn id="34" idx="0"/>
            </p:cNvCxnSpPr>
            <p:nvPr/>
          </p:nvCxnSpPr>
          <p:spPr>
            <a:xfrm flipV="1">
              <a:off x="1331640" y="1949649"/>
              <a:ext cx="1170127" cy="35422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19"/>
            <p:cNvCxnSpPr/>
            <p:nvPr/>
          </p:nvCxnSpPr>
          <p:spPr>
            <a:xfrm flipH="1" flipV="1">
              <a:off x="2501770" y="1943835"/>
              <a:ext cx="1170130" cy="3542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Группа 21"/>
            <p:cNvGrpSpPr/>
            <p:nvPr/>
          </p:nvGrpSpPr>
          <p:grpSpPr>
            <a:xfrm>
              <a:off x="2141730" y="2309681"/>
              <a:ext cx="3060340" cy="1370996"/>
              <a:chOff x="971600" y="3254786"/>
              <a:chExt cx="3060340" cy="1370996"/>
            </a:xfrm>
          </p:grpSpPr>
          <p:sp>
            <p:nvSpPr>
              <p:cNvPr id="22" name="Прямоугольник 31"/>
              <p:cNvSpPr/>
              <p:nvPr/>
            </p:nvSpPr>
            <p:spPr>
              <a:xfrm>
                <a:off x="2141730" y="3254786"/>
                <a:ext cx="720080" cy="495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400" b="1"/>
              </a:p>
            </p:txBody>
          </p:sp>
          <p:grpSp>
            <p:nvGrpSpPr>
              <p:cNvPr id="23" name="Группа 11"/>
              <p:cNvGrpSpPr/>
              <p:nvPr/>
            </p:nvGrpSpPr>
            <p:grpSpPr>
              <a:xfrm>
                <a:off x="971600" y="4104075"/>
                <a:ext cx="720080" cy="521707"/>
                <a:chOff x="4797025" y="3513203"/>
                <a:chExt cx="720080" cy="521707"/>
              </a:xfrm>
            </p:grpSpPr>
            <p:sp>
              <p:nvSpPr>
                <p:cNvPr id="29" name="Прямоугольник 29"/>
                <p:cNvSpPr/>
                <p:nvPr/>
              </p:nvSpPr>
              <p:spPr>
                <a:xfrm>
                  <a:off x="4797025" y="3519009"/>
                  <a:ext cx="720080" cy="49505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 b="1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797025" y="3513203"/>
                  <a:ext cx="720080" cy="5217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en-US" sz="1600" b="1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sz="1600" b="1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4" name="Группа 14"/>
              <p:cNvGrpSpPr/>
              <p:nvPr/>
            </p:nvGrpSpPr>
            <p:grpSpPr>
              <a:xfrm>
                <a:off x="3311860" y="4104075"/>
                <a:ext cx="720080" cy="521707"/>
                <a:chOff x="4797025" y="3513203"/>
                <a:chExt cx="720080" cy="521707"/>
              </a:xfrm>
            </p:grpSpPr>
            <p:sp>
              <p:nvSpPr>
                <p:cNvPr id="27" name="Прямоугольник 27"/>
                <p:cNvSpPr/>
                <p:nvPr/>
              </p:nvSpPr>
              <p:spPr>
                <a:xfrm>
                  <a:off x="4797025" y="3519009"/>
                  <a:ext cx="720080" cy="49505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 b="1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4797025" y="3513203"/>
                  <a:ext cx="720080" cy="5217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r>
                    <a:rPr lang="en-US" sz="1600" b="1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6</a:t>
                  </a:r>
                  <a:endParaRPr lang="ru-RU" sz="1600" b="1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5" name="Прямая со стрелкой 25"/>
              <p:cNvCxnSpPr>
                <a:stCxn id="30" idx="0"/>
              </p:cNvCxnSpPr>
              <p:nvPr/>
            </p:nvCxnSpPr>
            <p:spPr>
              <a:xfrm flipV="1">
                <a:off x="1331640" y="3749853"/>
                <a:ext cx="1170129" cy="35422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6"/>
              <p:cNvCxnSpPr/>
              <p:nvPr/>
            </p:nvCxnSpPr>
            <p:spPr>
              <a:xfrm flipH="1" flipV="1">
                <a:off x="2501770" y="3744035"/>
                <a:ext cx="1170130" cy="35423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Группа 34"/>
            <p:cNvGrpSpPr/>
            <p:nvPr/>
          </p:nvGrpSpPr>
          <p:grpSpPr>
            <a:xfrm>
              <a:off x="3311860" y="4014065"/>
              <a:ext cx="720080" cy="521705"/>
              <a:chOff x="4797025" y="3513203"/>
              <a:chExt cx="720080" cy="521705"/>
            </a:xfrm>
          </p:grpSpPr>
          <p:sp>
            <p:nvSpPr>
              <p:cNvPr id="20" name="Прямоугольник 35"/>
              <p:cNvSpPr/>
              <p:nvPr/>
            </p:nvSpPr>
            <p:spPr>
              <a:xfrm>
                <a:off x="4797025" y="3519009"/>
                <a:ext cx="720080" cy="495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400" b="1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97025" y="3513203"/>
                <a:ext cx="720080" cy="52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1600" b="1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ru-RU" sz="1600" b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Группа 37"/>
            <p:cNvGrpSpPr/>
            <p:nvPr/>
          </p:nvGrpSpPr>
          <p:grpSpPr>
            <a:xfrm>
              <a:off x="2186735" y="5043374"/>
              <a:ext cx="720080" cy="521705"/>
              <a:chOff x="4797025" y="3513203"/>
              <a:chExt cx="720080" cy="521705"/>
            </a:xfrm>
          </p:grpSpPr>
          <p:sp>
            <p:nvSpPr>
              <p:cNvPr id="18" name="Прямоугольник 38"/>
              <p:cNvSpPr/>
              <p:nvPr/>
            </p:nvSpPr>
            <p:spPr>
              <a:xfrm>
                <a:off x="4797025" y="3519009"/>
                <a:ext cx="720080" cy="495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400" b="1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797025" y="3513203"/>
                <a:ext cx="720080" cy="52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1600" b="1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1600" b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4" name="Прямая со стрелкой 40"/>
            <p:cNvCxnSpPr/>
            <p:nvPr/>
          </p:nvCxnSpPr>
          <p:spPr>
            <a:xfrm flipV="1">
              <a:off x="3671900" y="3654025"/>
              <a:ext cx="1170130" cy="3542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41"/>
            <p:cNvCxnSpPr/>
            <p:nvPr/>
          </p:nvCxnSpPr>
          <p:spPr>
            <a:xfrm flipH="1" flipV="1">
              <a:off x="2501770" y="3654025"/>
              <a:ext cx="1170130" cy="3542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43"/>
            <p:cNvCxnSpPr>
              <a:stCxn id="20" idx="2"/>
              <a:endCxn id="19" idx="0"/>
            </p:cNvCxnSpPr>
            <p:nvPr/>
          </p:nvCxnSpPr>
          <p:spPr>
            <a:xfrm flipH="1">
              <a:off x="2546774" y="4514926"/>
              <a:ext cx="1125126" cy="5284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45"/>
            <p:cNvCxnSpPr>
              <a:stCxn id="33" idx="2"/>
              <a:endCxn id="19" idx="0"/>
            </p:cNvCxnSpPr>
            <p:nvPr/>
          </p:nvCxnSpPr>
          <p:spPr>
            <a:xfrm>
              <a:off x="1331640" y="2804735"/>
              <a:ext cx="1215134" cy="22386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611560" y="3248980"/>
            <a:ext cx="8730970" cy="669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30000"/>
              </a:spcBef>
            </a:pPr>
            <a:r>
              <a:rPr lang="ru-RU" sz="1600" dirty="0" smtClean="0">
                <a:sym typeface="Symbol" pitchFamily="18" charset="2"/>
              </a:rPr>
              <a:t>Можно выделить </a:t>
            </a:r>
            <a:r>
              <a:rPr lang="ru-RU" sz="1600" dirty="0">
                <a:sym typeface="Symbol" pitchFamily="18" charset="2"/>
              </a:rPr>
              <a:t>три суперблока</a:t>
            </a:r>
            <a:r>
              <a:rPr lang="ru-RU" sz="1400" dirty="0">
                <a:sym typeface="Symbol" pitchFamily="18" charset="2"/>
              </a:rPr>
              <a:t>:</a:t>
            </a:r>
            <a:r>
              <a:rPr lang="ru-RU" sz="1400" b="1" dirty="0">
                <a:sym typeface="Symbol" pitchFamily="18" charset="2"/>
              </a:rPr>
              <a:t> 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{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5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6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}, {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7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}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ru-RU" dirty="0">
                <a:sym typeface="Symbol" pitchFamily="18" charset="2"/>
              </a:rPr>
              <a:t>и 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{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}. </a:t>
            </a:r>
            <a:r>
              <a:rPr lang="ru-RU" sz="1600" dirty="0" smtClean="0">
                <a:sym typeface="Symbol" pitchFamily="18" charset="2"/>
              </a:rPr>
              <a:t>Блоки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7</a:t>
            </a:r>
            <a:r>
              <a:rPr lang="ru-RU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1600" dirty="0">
                <a:sym typeface="Symbol" pitchFamily="18" charset="2"/>
              </a:rPr>
              <a:t>и</a:t>
            </a:r>
            <a:r>
              <a:rPr lang="ru-RU" sz="1400" dirty="0">
                <a:sym typeface="Symbol" pitchFamily="18" charset="2"/>
              </a:rPr>
              <a:t>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B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ru-RU" sz="1400" dirty="0" smtClean="0">
                <a:sym typeface="Symbol" pitchFamily="18" charset="2"/>
              </a:rPr>
              <a:t> </a:t>
            </a:r>
            <a:r>
              <a:rPr lang="ru-RU" sz="1600" dirty="0">
                <a:sym typeface="Symbol" pitchFamily="18" charset="2"/>
              </a:rPr>
              <a:t>имеют по два предшественника, поэтому их нельзя включить в суперблок больших размеров 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62882" y="3654025"/>
            <a:ext cx="8964613" cy="76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1800" b="1" kern="0" dirty="0" smtClean="0"/>
              <a:t>14. Глобальная оптимизация </a:t>
            </a:r>
            <a:r>
              <a:rPr lang="ru-RU" sz="1800" kern="0" dirty="0" smtClean="0"/>
              <a:t> - оптимизация в пределах процедуры.</a:t>
            </a:r>
            <a:endParaRPr lang="ru-RU" sz="1800" b="1" kern="0" dirty="0"/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71500" y="4104075"/>
            <a:ext cx="8964613" cy="81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ct val="130000"/>
              </a:lnSpc>
            </a:pPr>
            <a:r>
              <a:rPr lang="ru-RU" sz="1800" b="1" kern="0" dirty="0" smtClean="0"/>
              <a:t>15. Точки программы</a:t>
            </a:r>
            <a:r>
              <a:rPr lang="ru-RU" altLang="ru-RU" sz="1800" b="1" dirty="0" smtClean="0">
                <a:cs typeface="Times New Roman" panose="02020603050405020304" pitchFamily="18" charset="0"/>
              </a:rPr>
              <a:t> </a:t>
            </a:r>
            <a:r>
              <a:rPr lang="en-US" altLang="ru-RU" sz="1800" b="1" dirty="0" smtClean="0"/>
              <a:t>(</a:t>
            </a:r>
            <a:r>
              <a:rPr lang="en-US" altLang="ru-RU" sz="1800" b="1" i="1" dirty="0" smtClean="0"/>
              <a:t>…,</a:t>
            </a:r>
            <a:r>
              <a:rPr lang="en-US" altLang="ru-RU" sz="1800" b="1" dirty="0" smtClean="0"/>
              <a:t> </a:t>
            </a:r>
            <a:r>
              <a:rPr lang="en-US" altLang="ru-RU" sz="1800" b="1" i="1" dirty="0" err="1"/>
              <a:t>p</a:t>
            </a:r>
            <a:r>
              <a:rPr lang="en-US" altLang="ru-RU" sz="1800" b="1" i="1" baseline="-25000" dirty="0" err="1"/>
              <a:t>j</a:t>
            </a:r>
            <a:r>
              <a:rPr lang="en-US" altLang="ru-RU" sz="1800" b="1" i="1" baseline="-25000" dirty="0"/>
              <a:t> </a:t>
            </a:r>
            <a:r>
              <a:rPr lang="ru-RU" altLang="ru-RU" sz="1800" b="1" dirty="0"/>
              <a:t>, </a:t>
            </a:r>
            <a:r>
              <a:rPr lang="en-US" altLang="ru-RU" sz="1800" b="1" i="1" dirty="0"/>
              <a:t>p</a:t>
            </a:r>
            <a:r>
              <a:rPr lang="en-US" altLang="ru-RU" sz="1800" b="1" i="1" baseline="-25000" dirty="0"/>
              <a:t>j+1 </a:t>
            </a:r>
            <a:r>
              <a:rPr lang="ru-RU" altLang="ru-RU" sz="1800" b="1" dirty="0"/>
              <a:t>, </a:t>
            </a:r>
            <a:r>
              <a:rPr lang="en-US" altLang="ru-RU" sz="1800" b="1" i="1" dirty="0"/>
              <a:t>p</a:t>
            </a:r>
            <a:r>
              <a:rPr lang="en-US" altLang="ru-RU" sz="1800" b="1" i="1" baseline="-25000" dirty="0"/>
              <a:t>j+2 </a:t>
            </a:r>
            <a:r>
              <a:rPr lang="en-US" altLang="ru-RU" sz="1800" b="1" i="1" dirty="0"/>
              <a:t>, …</a:t>
            </a:r>
            <a:r>
              <a:rPr lang="en-US" altLang="ru-RU" sz="1800" b="1" dirty="0"/>
              <a:t>)</a:t>
            </a:r>
            <a:r>
              <a:rPr lang="en-US" altLang="ru-RU" sz="1800" dirty="0"/>
              <a:t> </a:t>
            </a:r>
            <a:r>
              <a:rPr lang="ru-RU" altLang="ru-RU" sz="1800" dirty="0"/>
              <a:t>расположены между ее </a:t>
            </a:r>
            <a:r>
              <a:rPr lang="ru-RU" altLang="ru-RU" sz="1800" dirty="0" smtClean="0">
                <a:cs typeface="Times New Roman" panose="02020603050405020304" pitchFamily="18" charset="0"/>
              </a:rPr>
              <a:t>инструкциями</a:t>
            </a:r>
            <a:r>
              <a:rPr lang="en-US" altLang="ru-RU" sz="1800" dirty="0" smtClean="0"/>
              <a:t> </a:t>
            </a:r>
            <a:r>
              <a:rPr lang="en-US" altLang="ru-RU" sz="1800" dirty="0"/>
              <a:t>(</a:t>
            </a:r>
            <a:r>
              <a:rPr lang="en-US" altLang="ru-RU" sz="1800" b="1" i="1" dirty="0"/>
              <a:t>…,</a:t>
            </a:r>
            <a:r>
              <a:rPr lang="en-US" altLang="ru-RU" sz="1800" dirty="0"/>
              <a:t> </a:t>
            </a:r>
            <a:r>
              <a:rPr lang="en-US" altLang="ru-RU" sz="1800" b="1" i="1" dirty="0" err="1"/>
              <a:t>I</a:t>
            </a:r>
            <a:r>
              <a:rPr lang="en-US" altLang="ru-RU" sz="1800" b="1" i="1" baseline="-25000" dirty="0" err="1"/>
              <a:t>j</a:t>
            </a:r>
            <a:r>
              <a:rPr lang="en-US" altLang="ru-RU" sz="1800" b="1" i="1" baseline="-25000" dirty="0"/>
              <a:t> </a:t>
            </a:r>
            <a:r>
              <a:rPr lang="ru-RU" altLang="ru-RU" sz="1800" b="1" dirty="0"/>
              <a:t>, </a:t>
            </a:r>
            <a:r>
              <a:rPr lang="en-US" altLang="ru-RU" sz="1800" b="1" i="1" dirty="0"/>
              <a:t>I</a:t>
            </a:r>
            <a:r>
              <a:rPr lang="en-US" altLang="ru-RU" sz="1800" b="1" i="1" baseline="-25000" dirty="0"/>
              <a:t>j+1 </a:t>
            </a:r>
            <a:r>
              <a:rPr lang="en-US" altLang="ru-RU" sz="1800" b="1" i="1" dirty="0"/>
              <a:t>, </a:t>
            </a:r>
            <a:r>
              <a:rPr lang="en-US" altLang="ru-RU" sz="1800" b="1" i="1" dirty="0" smtClean="0"/>
              <a:t>…</a:t>
            </a:r>
            <a:r>
              <a:rPr lang="en-US" altLang="ru-RU" sz="1800" dirty="0" smtClean="0"/>
              <a:t>)</a:t>
            </a:r>
            <a:r>
              <a:rPr lang="ru-RU" altLang="ru-RU" sz="1800" dirty="0" smtClean="0"/>
              <a:t> и характеризуют соответствующие с</a:t>
            </a:r>
            <a:r>
              <a:rPr lang="ru-RU" altLang="ru-RU" sz="1800" dirty="0" smtClean="0">
                <a:cs typeface="Times New Roman" panose="02020603050405020304" pitchFamily="18" charset="0"/>
              </a:rPr>
              <a:t>остояния программы.</a:t>
            </a:r>
            <a:endParaRPr lang="ru-RU" sz="1800" b="1" kern="0" dirty="0"/>
          </a:p>
        </p:txBody>
      </p:sp>
      <p:grpSp>
        <p:nvGrpSpPr>
          <p:cNvPr id="40" name="Group 26"/>
          <p:cNvGrpSpPr>
            <a:grpSpLocks/>
          </p:cNvGrpSpPr>
          <p:nvPr/>
        </p:nvGrpSpPr>
        <p:grpSpPr bwMode="auto">
          <a:xfrm>
            <a:off x="2186735" y="4692016"/>
            <a:ext cx="3939762" cy="627194"/>
            <a:chOff x="1547" y="1487"/>
            <a:chExt cx="3034" cy="483"/>
          </a:xfrm>
        </p:grpSpPr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2199" y="1487"/>
              <a:ext cx="369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1600" b="1" i="1">
                  <a:latin typeface="Times New Roman" pitchFamily="18" charset="0"/>
                </a:rPr>
                <a:t>p</a:t>
              </a:r>
              <a:r>
                <a:rPr lang="en-US" altLang="ru-RU" sz="1600" b="1" i="1" baseline="-25000">
                  <a:latin typeface="Times New Roman" pitchFamily="18" charset="0"/>
                </a:rPr>
                <a:t>j</a:t>
              </a:r>
              <a:endParaRPr lang="ru-RU" altLang="ru-RU" sz="1600" b="1" i="1" baseline="-25000">
                <a:latin typeface="Times New Roman" pitchFamily="18" charset="0"/>
              </a:endParaRPr>
            </a:p>
          </p:txBody>
        </p:sp>
        <p:sp>
          <p:nvSpPr>
            <p:cNvPr id="42" name="Oval 17"/>
            <p:cNvSpPr>
              <a:spLocks noChangeArrowheads="1"/>
            </p:cNvSpPr>
            <p:nvPr/>
          </p:nvSpPr>
          <p:spPr bwMode="auto">
            <a:xfrm>
              <a:off x="2256" y="1856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200"/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2794" y="1487"/>
              <a:ext cx="596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1600" b="1" i="1">
                  <a:latin typeface="Times New Roman" pitchFamily="18" charset="0"/>
                </a:rPr>
                <a:t>p</a:t>
              </a:r>
              <a:r>
                <a:rPr lang="en-US" altLang="ru-RU" sz="1600" b="1" i="1" baseline="-25000">
                  <a:latin typeface="Times New Roman" pitchFamily="18" charset="0"/>
                </a:rPr>
                <a:t>j+</a:t>
              </a:r>
              <a:r>
                <a:rPr lang="en-US" altLang="ru-RU" sz="1600" baseline="-25000">
                  <a:latin typeface="Times New Roman" pitchFamily="18" charset="0"/>
                </a:rPr>
                <a:t>1</a:t>
              </a:r>
              <a:endParaRPr lang="ru-RU" altLang="ru-RU" sz="1600" baseline="-25000">
                <a:latin typeface="Times New Roman" pitchFamily="18" charset="0"/>
              </a:endParaRPr>
            </a:p>
          </p:txBody>
        </p:sp>
        <p:sp>
          <p:nvSpPr>
            <p:cNvPr id="44" name="Oval 19"/>
            <p:cNvSpPr>
              <a:spLocks noChangeArrowheads="1"/>
            </p:cNvSpPr>
            <p:nvPr/>
          </p:nvSpPr>
          <p:spPr bwMode="auto">
            <a:xfrm>
              <a:off x="2908" y="1856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200"/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3560" y="1487"/>
              <a:ext cx="596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1600" b="1" i="1">
                  <a:latin typeface="Times New Roman" pitchFamily="18" charset="0"/>
                </a:rPr>
                <a:t>p</a:t>
              </a:r>
              <a:r>
                <a:rPr lang="en-US" altLang="ru-RU" sz="1600" b="1" i="1" baseline="-25000">
                  <a:latin typeface="Times New Roman" pitchFamily="18" charset="0"/>
                </a:rPr>
                <a:t>j+</a:t>
              </a:r>
              <a:r>
                <a:rPr lang="en-US" altLang="ru-RU" sz="1600" baseline="-25000">
                  <a:latin typeface="Times New Roman" pitchFamily="18" charset="0"/>
                </a:rPr>
                <a:t>2</a:t>
              </a:r>
              <a:endParaRPr lang="ru-RU" altLang="ru-RU" sz="1600" baseline="-25000">
                <a:latin typeface="Times New Roman" pitchFamily="18" charset="0"/>
              </a:endParaRPr>
            </a:p>
          </p:txBody>
        </p:sp>
        <p:sp>
          <p:nvSpPr>
            <p:cNvPr id="46" name="Oval 21"/>
            <p:cNvSpPr>
              <a:spLocks noChangeArrowheads="1"/>
            </p:cNvSpPr>
            <p:nvPr/>
          </p:nvSpPr>
          <p:spPr bwMode="auto">
            <a:xfrm>
              <a:off x="3674" y="1856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200"/>
            </a:p>
          </p:txBody>
        </p:sp>
        <p:sp>
          <p:nvSpPr>
            <p:cNvPr id="47" name="Text Box 22"/>
            <p:cNvSpPr txBox="1">
              <a:spLocks noChangeArrowheads="1"/>
            </p:cNvSpPr>
            <p:nvPr/>
          </p:nvSpPr>
          <p:spPr bwMode="auto">
            <a:xfrm>
              <a:off x="2482" y="1614"/>
              <a:ext cx="284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 i="1">
                  <a:latin typeface="Times New Roman" pitchFamily="18" charset="0"/>
                </a:rPr>
                <a:t>I</a:t>
              </a:r>
              <a:r>
                <a:rPr lang="en-US" altLang="ru-RU" sz="2400" b="1" i="1" baseline="-25000">
                  <a:latin typeface="Times New Roman" pitchFamily="18" charset="0"/>
                </a:rPr>
                <a:t>j</a:t>
              </a:r>
              <a:endParaRPr lang="ru-RU" altLang="ru-RU" sz="2400" b="1" i="1" baseline="-25000">
                <a:latin typeface="Times New Roman" pitchFamily="18" charset="0"/>
              </a:endParaRPr>
            </a:p>
          </p:txBody>
        </p:sp>
        <p:sp>
          <p:nvSpPr>
            <p:cNvPr id="48" name="Text Box 23"/>
            <p:cNvSpPr txBox="1">
              <a:spLocks noChangeArrowheads="1"/>
            </p:cNvSpPr>
            <p:nvPr/>
          </p:nvSpPr>
          <p:spPr bwMode="auto">
            <a:xfrm>
              <a:off x="3106" y="1614"/>
              <a:ext cx="510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 i="1" dirty="0">
                  <a:latin typeface="Times New Roman" pitchFamily="18" charset="0"/>
                </a:rPr>
                <a:t>I</a:t>
              </a:r>
              <a:r>
                <a:rPr lang="en-US" altLang="ru-RU" sz="2400" b="1" i="1" baseline="-25000" dirty="0">
                  <a:latin typeface="Times New Roman" pitchFamily="18" charset="0"/>
                </a:rPr>
                <a:t>j+</a:t>
              </a:r>
              <a:r>
                <a:rPr lang="en-US" altLang="ru-RU" sz="2400" baseline="-25000" dirty="0">
                  <a:latin typeface="Times New Roman" pitchFamily="18" charset="0"/>
                </a:rPr>
                <a:t>1</a:t>
              </a:r>
              <a:endParaRPr lang="ru-RU" altLang="ru-RU" sz="2400" baseline="-25000" dirty="0">
                <a:latin typeface="Times New Roman" pitchFamily="18" charset="0"/>
              </a:endParaRPr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1547" y="1653"/>
              <a:ext cx="62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latin typeface="Times New Roman" pitchFamily="18" charset="0"/>
                </a:rPr>
                <a:t>.  .  .</a:t>
              </a:r>
              <a:endParaRPr lang="ru-RU" altLang="ru-RU" sz="2000" b="1">
                <a:latin typeface="Times New Roman" pitchFamily="18" charset="0"/>
              </a:endParaRPr>
            </a:p>
          </p:txBody>
        </p:sp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3957" y="1653"/>
              <a:ext cx="62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latin typeface="Times New Roman" pitchFamily="18" charset="0"/>
                </a:rPr>
                <a:t>.  .  .</a:t>
              </a:r>
              <a:endParaRPr lang="ru-RU" altLang="ru-RU" sz="2000" b="1">
                <a:latin typeface="Times New Roman" pitchFamily="18" charset="0"/>
              </a:endParaRPr>
            </a:p>
          </p:txBody>
        </p:sp>
      </p:grpSp>
      <p:sp>
        <p:nvSpPr>
          <p:cNvPr id="51" name="Rectangle 2"/>
          <p:cNvSpPr txBox="1">
            <a:spLocks noChangeArrowheads="1"/>
          </p:cNvSpPr>
          <p:nvPr/>
        </p:nvSpPr>
        <p:spPr bwMode="auto">
          <a:xfrm>
            <a:off x="71501" y="5184195"/>
            <a:ext cx="6864218" cy="103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1800" b="1" kern="0" dirty="0" smtClean="0"/>
              <a:t>16. Входной точкой ББ </a:t>
            </a:r>
            <a:r>
              <a:rPr lang="ru-RU" sz="1800" kern="0" dirty="0" smtClean="0"/>
              <a:t>является входная точка его первой инструкции. </a:t>
            </a:r>
            <a:r>
              <a:rPr lang="ru-RU" sz="1800" b="1" kern="0" dirty="0" smtClean="0"/>
              <a:t>Выходной точкой ББ </a:t>
            </a:r>
            <a:r>
              <a:rPr lang="ru-RU" sz="1800" kern="0" dirty="0" smtClean="0"/>
              <a:t>является выходная точка его последней инструкции.</a:t>
            </a:r>
            <a:endParaRPr lang="ru-RU" sz="1800" b="1" kern="0" dirty="0"/>
          </a:p>
        </p:txBody>
      </p:sp>
      <p:grpSp>
        <p:nvGrpSpPr>
          <p:cNvPr id="52" name="Group 25"/>
          <p:cNvGrpSpPr>
            <a:grpSpLocks/>
          </p:cNvGrpSpPr>
          <p:nvPr/>
        </p:nvGrpSpPr>
        <p:grpSpPr bwMode="auto">
          <a:xfrm>
            <a:off x="6912260" y="4757772"/>
            <a:ext cx="1831110" cy="1371528"/>
            <a:chOff x="3141" y="1761"/>
            <a:chExt cx="3804" cy="2850"/>
          </a:xfrm>
        </p:grpSpPr>
        <p:sp>
          <p:nvSpPr>
            <p:cNvPr id="53" name="Rectangle 26"/>
            <p:cNvSpPr>
              <a:spLocks noChangeArrowheads="1"/>
            </p:cNvSpPr>
            <p:nvPr/>
          </p:nvSpPr>
          <p:spPr bwMode="auto">
            <a:xfrm>
              <a:off x="3141" y="2481"/>
              <a:ext cx="3060" cy="144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1200"/>
            </a:p>
          </p:txBody>
        </p:sp>
        <p:sp>
          <p:nvSpPr>
            <p:cNvPr id="54" name="Oval 27"/>
            <p:cNvSpPr>
              <a:spLocks noChangeArrowheads="1"/>
            </p:cNvSpPr>
            <p:nvPr/>
          </p:nvSpPr>
          <p:spPr bwMode="auto">
            <a:xfrm>
              <a:off x="4581" y="2217"/>
              <a:ext cx="180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/>
            </a:p>
          </p:txBody>
        </p:sp>
        <p:sp>
          <p:nvSpPr>
            <p:cNvPr id="55" name="Oval 28"/>
            <p:cNvSpPr>
              <a:spLocks noChangeArrowheads="1"/>
            </p:cNvSpPr>
            <p:nvPr/>
          </p:nvSpPr>
          <p:spPr bwMode="auto">
            <a:xfrm>
              <a:off x="4581" y="3984"/>
              <a:ext cx="180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/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5121" y="1761"/>
              <a:ext cx="1824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ko-KR" sz="1600" b="1" i="1">
                  <a:latin typeface="Times New Roman" pitchFamily="18" charset="0"/>
                  <a:ea typeface="Batang" pitchFamily="18" charset="-127"/>
                </a:rPr>
                <a:t>In</a:t>
              </a:r>
              <a:r>
                <a:rPr lang="en-US" altLang="ko-KR" sz="1600">
                  <a:latin typeface="Times New Roman" pitchFamily="18" charset="0"/>
                  <a:ea typeface="Batang" pitchFamily="18" charset="-127"/>
                </a:rPr>
                <a:t>[</a:t>
              </a:r>
              <a:r>
                <a:rPr lang="en-US" altLang="ko-KR" sz="1600" b="1" i="1">
                  <a:latin typeface="Times New Roman" pitchFamily="18" charset="0"/>
                  <a:ea typeface="Batang" pitchFamily="18" charset="-127"/>
                </a:rPr>
                <a:t>B</a:t>
              </a:r>
              <a:r>
                <a:rPr lang="en-US" altLang="ko-KR" sz="1600">
                  <a:latin typeface="Times New Roman" pitchFamily="18" charset="0"/>
                  <a:ea typeface="Batang" pitchFamily="18" charset="-127"/>
                </a:rPr>
                <a:t>]</a:t>
              </a:r>
              <a:endParaRPr lang="ru-RU" altLang="ru-RU" sz="1200"/>
            </a:p>
          </p:txBody>
        </p:sp>
        <p:sp>
          <p:nvSpPr>
            <p:cNvPr id="57" name="Text Box 30"/>
            <p:cNvSpPr txBox="1">
              <a:spLocks noChangeArrowheads="1"/>
            </p:cNvSpPr>
            <p:nvPr/>
          </p:nvSpPr>
          <p:spPr bwMode="auto">
            <a:xfrm>
              <a:off x="5121" y="3870"/>
              <a:ext cx="1824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ko-KR" sz="1600" b="1" i="1">
                  <a:latin typeface="Times New Roman" pitchFamily="18" charset="0"/>
                  <a:ea typeface="Batang" pitchFamily="18" charset="-127"/>
                </a:rPr>
                <a:t>Out</a:t>
              </a:r>
              <a:r>
                <a:rPr lang="en-US" altLang="ko-KR" sz="1600">
                  <a:latin typeface="Times New Roman" pitchFamily="18" charset="0"/>
                  <a:ea typeface="Batang" pitchFamily="18" charset="-127"/>
                </a:rPr>
                <a:t>[</a:t>
              </a:r>
              <a:r>
                <a:rPr lang="en-US" altLang="ko-KR" sz="1600" b="1" i="1">
                  <a:latin typeface="Times New Roman" pitchFamily="18" charset="0"/>
                  <a:ea typeface="Batang" pitchFamily="18" charset="-127"/>
                </a:rPr>
                <a:t>B</a:t>
              </a:r>
              <a:r>
                <a:rPr lang="en-US" altLang="ko-KR" sz="1600">
                  <a:latin typeface="Times New Roman" pitchFamily="18" charset="0"/>
                  <a:ea typeface="Batang" pitchFamily="18" charset="-127"/>
                </a:rPr>
                <a:t>]</a:t>
              </a:r>
              <a:endParaRPr lang="ru-RU" altLang="ru-RU" sz="1200"/>
            </a:p>
          </p:txBody>
        </p:sp>
        <p:sp>
          <p:nvSpPr>
            <p:cNvPr id="58" name="Text Box 31"/>
            <p:cNvSpPr txBox="1">
              <a:spLocks noChangeArrowheads="1"/>
            </p:cNvSpPr>
            <p:nvPr/>
          </p:nvSpPr>
          <p:spPr bwMode="auto">
            <a:xfrm>
              <a:off x="6147" y="2802"/>
              <a:ext cx="798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ko-KR" sz="1600" b="1" i="1">
                  <a:latin typeface="Times New Roman" pitchFamily="18" charset="0"/>
                  <a:ea typeface="Batang" pitchFamily="18" charset="-127"/>
                </a:rPr>
                <a:t>B</a:t>
              </a:r>
              <a:endParaRPr lang="ru-RU" altLang="ru-RU" sz="1200"/>
            </a:p>
          </p:txBody>
        </p:sp>
      </p:grp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62882" y="6039290"/>
            <a:ext cx="8964613" cy="76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1800" b="1" kern="0" dirty="0" smtClean="0"/>
              <a:t>17</a:t>
            </a:r>
            <a:r>
              <a:rPr lang="ru-RU" sz="1800" b="1" kern="0" dirty="0"/>
              <a:t>. Состояние программы – </a:t>
            </a:r>
            <a:r>
              <a:rPr lang="ru-RU" sz="1800" kern="0" dirty="0"/>
              <a:t>множество значений всех переменных программы, включая переменные в кадрах стека времени выполнения, находящихся ниже текущей вершины </a:t>
            </a:r>
            <a:r>
              <a:rPr lang="ru-RU" sz="1800" kern="0" dirty="0" smtClean="0"/>
              <a:t>стека.</a:t>
            </a:r>
            <a:endParaRPr lang="ru-RU" sz="1800" kern="0" dirty="0"/>
          </a:p>
        </p:txBody>
      </p:sp>
    </p:spTree>
    <p:extLst>
      <p:ext uri="{BB962C8B-B14F-4D97-AF65-F5344CB8AC3E}">
        <p14:creationId xmlns:p14="http://schemas.microsoft.com/office/powerpoint/2010/main" val="11206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99" y="53625"/>
            <a:ext cx="8964613" cy="360363"/>
          </a:xfrm>
        </p:spPr>
        <p:txBody>
          <a:bodyPr/>
          <a:lstStyle/>
          <a:p>
            <a:pPr algn="l"/>
            <a:r>
              <a:rPr lang="ru-RU" sz="2000" b="1" dirty="0" smtClean="0"/>
              <a:t>18-20. Передаточная функция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2000" y="458670"/>
            <a:ext cx="9072000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449263" algn="l"/>
              </a:tabLst>
            </a:pPr>
            <a:r>
              <a:rPr lang="ru-RU" sz="1600" dirty="0" smtClean="0">
                <a:sym typeface="Wingdings 2" pitchFamily="18" charset="2"/>
              </a:rPr>
              <a:t>Пара состояний во входной и выходной точках фрагмента определяет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передаточные функции</a:t>
            </a:r>
            <a:r>
              <a:rPr lang="ru-RU" sz="1600" dirty="0" smtClean="0">
                <a:sym typeface="Wingdings 2" pitchFamily="18" charset="2"/>
              </a:rPr>
              <a:t> этого фрагмента:</a:t>
            </a:r>
            <a:r>
              <a:rPr lang="ru-RU" sz="1600" dirty="0">
                <a:sym typeface="Wingdings 2" pitchFamily="18" charset="2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передаточная функция прямого обхода</a:t>
            </a:r>
            <a:r>
              <a:rPr lang="ru-RU" sz="1600" dirty="0">
                <a:sym typeface="Wingdings 2" pitchFamily="18" charset="2"/>
              </a:rPr>
              <a:t> </a:t>
            </a:r>
            <a:r>
              <a:rPr lang="ru-RU" sz="1600" dirty="0" smtClean="0">
                <a:sym typeface="Wingdings 2" pitchFamily="18" charset="2"/>
              </a:rPr>
              <a:t>  (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ru-RU" sz="1600" dirty="0" smtClean="0">
                <a:sym typeface="Wingdings 2" pitchFamily="18" charset="2"/>
              </a:rPr>
              <a:t>) переводит состояние во входной точке в состояние в выходной точке, 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передаточная функция обратного обхода</a:t>
            </a:r>
            <a:r>
              <a:rPr lang="ru-RU" sz="1600" dirty="0" smtClean="0">
                <a:sym typeface="Wingdings 2" pitchFamily="18" charset="2"/>
              </a:rPr>
              <a:t> </a:t>
            </a:r>
            <a:r>
              <a:rPr lang="en-US" sz="1600" dirty="0" smtClean="0">
                <a:sym typeface="Wingdings 2" pitchFamily="18" charset="2"/>
              </a:rPr>
              <a:t>(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ru-RU" sz="1600" dirty="0" smtClean="0">
                <a:sym typeface="Wingdings 2" pitchFamily="18" charset="2"/>
              </a:rPr>
              <a:t>переводит состояние в выходной точке в состояние во входной точке.</a:t>
            </a:r>
            <a:r>
              <a:rPr lang="ru-RU" dirty="0" smtClean="0">
                <a:sym typeface="Wingdings 2" pitchFamily="18" charset="2"/>
              </a:rPr>
              <a:t/>
            </a:r>
            <a:br>
              <a:rPr lang="ru-RU" dirty="0" smtClean="0">
                <a:sym typeface="Wingdings 2" pitchFamily="18" charset="2"/>
              </a:rPr>
            </a:br>
            <a:r>
              <a:rPr lang="ru-RU" b="1" dirty="0" smtClean="0">
                <a:sym typeface="Wingdings 2" pitchFamily="18" charset="2"/>
              </a:rPr>
              <a:t>Для инструкций</a:t>
            </a:r>
            <a:r>
              <a:rPr lang="ru-RU" dirty="0" smtClean="0">
                <a:sym typeface="Wingdings 2" pitchFamily="18" charset="2"/>
              </a:rPr>
              <a:t>:</a:t>
            </a:r>
            <a:endParaRPr lang="en-US" dirty="0" smtClean="0">
              <a:sym typeface="Wingdings 2" pitchFamily="18" charset="2"/>
            </a:endParaRPr>
          </a:p>
          <a:p>
            <a:pPr>
              <a:spcBef>
                <a:spcPct val="40000"/>
              </a:spcBef>
            </a:pPr>
            <a:r>
              <a:rPr lang="ru-RU" b="1" dirty="0" smtClean="0">
                <a:sym typeface="Wingdings 2" pitchFamily="18" charset="2"/>
              </a:rPr>
              <a:t>Для ББ: </a:t>
            </a:r>
            <a:r>
              <a:rPr lang="ru-RU" dirty="0" smtClean="0">
                <a:sym typeface="Wingdings 2" pitchFamily="18" charset="2"/>
              </a:rPr>
              <a:t>п</a:t>
            </a:r>
            <a:r>
              <a:rPr lang="ru-RU" altLang="ru-RU" dirty="0" smtClean="0"/>
              <a:t>о </a:t>
            </a:r>
            <a:r>
              <a:rPr lang="ru-RU" altLang="ru-RU" dirty="0"/>
              <a:t>определению  </a:t>
            </a:r>
            <a:r>
              <a:rPr lang="en-US" altLang="ru-RU" sz="2400" i="1" dirty="0">
                <a:latin typeface="Times New Roman" pitchFamily="18" charset="0"/>
              </a:rPr>
              <a:t>In</a:t>
            </a:r>
            <a:r>
              <a:rPr lang="ru-RU" altLang="ru-RU" sz="2400" dirty="0">
                <a:latin typeface="Times New Roman" pitchFamily="18" charset="0"/>
              </a:rPr>
              <a:t>[</a:t>
            </a:r>
            <a:r>
              <a:rPr lang="en-US" altLang="ru-RU" sz="2400" i="1" dirty="0">
                <a:latin typeface="Times New Roman" pitchFamily="18" charset="0"/>
              </a:rPr>
              <a:t>B</a:t>
            </a:r>
            <a:r>
              <a:rPr lang="ru-RU" altLang="ru-RU" sz="2400" dirty="0">
                <a:latin typeface="Times New Roman" pitchFamily="18" charset="0"/>
              </a:rPr>
              <a:t>] = </a:t>
            </a:r>
            <a:r>
              <a:rPr lang="en-US" altLang="ru-RU" sz="2400" i="1" dirty="0">
                <a:latin typeface="Times New Roman" pitchFamily="18" charset="0"/>
              </a:rPr>
              <a:t>In</a:t>
            </a:r>
            <a:r>
              <a:rPr lang="ru-RU" altLang="ru-RU" sz="2400" dirty="0">
                <a:latin typeface="Times New Roman" pitchFamily="18" charset="0"/>
              </a:rPr>
              <a:t>[</a:t>
            </a:r>
            <a:r>
              <a:rPr lang="en-US" altLang="ru-RU" sz="2400" i="1" dirty="0">
                <a:latin typeface="Times New Roman" pitchFamily="18" charset="0"/>
              </a:rPr>
              <a:t>I</a:t>
            </a:r>
            <a:r>
              <a:rPr lang="ru-RU" altLang="ru-RU" sz="2400" baseline="-25000" dirty="0">
                <a:latin typeface="Times New Roman" pitchFamily="18" charset="0"/>
              </a:rPr>
              <a:t>1</a:t>
            </a:r>
            <a:r>
              <a:rPr lang="ru-RU" altLang="ru-RU" sz="2400" dirty="0">
                <a:latin typeface="Times New Roman" pitchFamily="18" charset="0"/>
              </a:rPr>
              <a:t>], </a:t>
            </a:r>
            <a:r>
              <a:rPr lang="en-US" altLang="ru-RU" sz="2400" i="1" dirty="0">
                <a:latin typeface="Times New Roman" pitchFamily="18" charset="0"/>
              </a:rPr>
              <a:t>Out</a:t>
            </a:r>
            <a:r>
              <a:rPr lang="ru-RU" altLang="ru-RU" sz="2400" dirty="0">
                <a:latin typeface="Times New Roman" pitchFamily="18" charset="0"/>
              </a:rPr>
              <a:t>[</a:t>
            </a:r>
            <a:r>
              <a:rPr lang="en-US" altLang="ru-RU" sz="2400" i="1" dirty="0">
                <a:latin typeface="Times New Roman" pitchFamily="18" charset="0"/>
              </a:rPr>
              <a:t>B</a:t>
            </a:r>
            <a:r>
              <a:rPr lang="ru-RU" altLang="ru-RU" sz="2400" dirty="0">
                <a:latin typeface="Times New Roman" pitchFamily="18" charset="0"/>
              </a:rPr>
              <a:t>] = </a:t>
            </a:r>
            <a:r>
              <a:rPr lang="en-US" altLang="ru-RU" sz="2400" i="1" dirty="0">
                <a:latin typeface="Times New Roman" pitchFamily="18" charset="0"/>
              </a:rPr>
              <a:t>Out</a:t>
            </a:r>
            <a:r>
              <a:rPr lang="ru-RU" altLang="ru-RU" sz="2400" dirty="0">
                <a:latin typeface="Times New Roman" pitchFamily="18" charset="0"/>
              </a:rPr>
              <a:t>[</a:t>
            </a:r>
            <a:r>
              <a:rPr lang="en-US" altLang="ru-RU" sz="2400" i="1" dirty="0">
                <a:latin typeface="Times New Roman" pitchFamily="18" charset="0"/>
              </a:rPr>
              <a:t>I</a:t>
            </a:r>
            <a:r>
              <a:rPr lang="en-US" altLang="ru-RU" sz="2400" i="1" baseline="-25000" dirty="0">
                <a:latin typeface="Times New Roman" pitchFamily="18" charset="0"/>
              </a:rPr>
              <a:t>n</a:t>
            </a:r>
            <a:r>
              <a:rPr lang="ru-RU" altLang="ru-RU" sz="2400" dirty="0">
                <a:latin typeface="Times New Roman" pitchFamily="18" charset="0"/>
              </a:rPr>
              <a:t>].</a:t>
            </a:r>
            <a:r>
              <a:rPr lang="ru-RU" altLang="ru-RU" dirty="0"/>
              <a:t> </a:t>
            </a:r>
            <a:r>
              <a:rPr lang="ru-RU" altLang="ru-RU" dirty="0" smtClean="0"/>
              <a:t>Передаточная </a:t>
            </a:r>
            <a:r>
              <a:rPr lang="ru-RU" altLang="ru-RU" dirty="0"/>
              <a:t>функция </a:t>
            </a:r>
            <a:r>
              <a:rPr lang="en-US" altLang="ru-RU" sz="2400" i="1" dirty="0" err="1">
                <a:latin typeface="Times New Roman" pitchFamily="18" charset="0"/>
              </a:rPr>
              <a:t>f</a:t>
            </a:r>
            <a:r>
              <a:rPr lang="en-US" altLang="ru-RU" sz="2400" i="1" baseline="-25000" dirty="0" err="1">
                <a:latin typeface="Times New Roman" pitchFamily="18" charset="0"/>
              </a:rPr>
              <a:t>B</a:t>
            </a:r>
            <a:r>
              <a:rPr lang="en-US" altLang="ru-RU" dirty="0"/>
              <a:t> </a:t>
            </a:r>
            <a:r>
              <a:rPr lang="ru-RU" altLang="ru-RU" dirty="0"/>
              <a:t>блока </a:t>
            </a:r>
            <a:r>
              <a:rPr lang="en-US" altLang="ru-RU" sz="2400" i="1" dirty="0">
                <a:latin typeface="Times New Roman" pitchFamily="18" charset="0"/>
              </a:rPr>
              <a:t>B</a:t>
            </a:r>
            <a:r>
              <a:rPr lang="ru-RU" altLang="ru-RU" dirty="0"/>
              <a:t> по определению равна композиции передаточных функций его инструкций </a:t>
            </a:r>
            <a:r>
              <a:rPr lang="en-US" altLang="ru-RU" sz="2400" i="1" dirty="0">
                <a:latin typeface="Times New Roman" pitchFamily="18" charset="0"/>
                <a:sym typeface="Symbol" pitchFamily="18" charset="2"/>
              </a:rPr>
              <a:t>I</a:t>
            </a:r>
            <a:r>
              <a:rPr lang="ru-RU" altLang="ru-RU" sz="2400" baseline="-25000" dirty="0">
                <a:latin typeface="Times New Roman" pitchFamily="18" charset="0"/>
              </a:rPr>
              <a:t>1</a:t>
            </a:r>
            <a:r>
              <a:rPr lang="ru-RU" altLang="ru-RU" sz="2400" dirty="0" smtClean="0"/>
              <a:t>,...,</a:t>
            </a:r>
            <a:r>
              <a:rPr lang="en-US" altLang="ru-RU" sz="2400" i="1" dirty="0" smtClean="0">
                <a:latin typeface="Times New Roman" pitchFamily="18" charset="0"/>
              </a:rPr>
              <a:t>I</a:t>
            </a:r>
            <a:r>
              <a:rPr lang="en-US" altLang="ru-RU" sz="2400" i="1" baseline="-25000" dirty="0" smtClean="0">
                <a:latin typeface="Times New Roman" pitchFamily="18" charset="0"/>
              </a:rPr>
              <a:t>n</a:t>
            </a:r>
            <a:r>
              <a:rPr lang="ru-RU" altLang="ru-RU" dirty="0" smtClean="0"/>
              <a:t> :</a:t>
            </a:r>
          </a:p>
          <a:p>
            <a:pPr>
              <a:spcBef>
                <a:spcPct val="40000"/>
              </a:spcBef>
            </a:pPr>
            <a:r>
              <a:rPr lang="ru-RU" altLang="ru-RU" dirty="0" smtClean="0"/>
              <a:t>или                                                     и, соотв.,    </a:t>
            </a:r>
            <a:endParaRPr lang="ru-RU" altLang="ru-RU" dirty="0"/>
          </a:p>
          <a:p>
            <a:pPr lvl="0">
              <a:tabLst>
                <a:tab pos="449263" algn="l"/>
              </a:tabLst>
            </a:pPr>
            <a:endParaRPr lang="ru-RU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042534"/>
              </p:ext>
            </p:extLst>
          </p:nvPr>
        </p:nvGraphicFramePr>
        <p:xfrm>
          <a:off x="2142725" y="1538288"/>
          <a:ext cx="26543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" name="Equation" r:id="rId4" imgW="1333440" imgH="253800" progId="Equation.3">
                  <p:embed/>
                </p:oleObj>
              </mc:Choice>
              <mc:Fallback>
                <p:oleObj name="Equation" r:id="rId4" imgW="1333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725" y="1538288"/>
                        <a:ext cx="26543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810223"/>
              </p:ext>
            </p:extLst>
          </p:nvPr>
        </p:nvGraphicFramePr>
        <p:xfrm>
          <a:off x="5031060" y="1528065"/>
          <a:ext cx="2781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" name="Формула" r:id="rId6" imgW="1333440" imgH="342720" progId="Equation.3">
                  <p:embed/>
                </p:oleObj>
              </mc:Choice>
              <mc:Fallback>
                <p:oleObj name="Формула" r:id="rId6" imgW="13334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1060" y="1528065"/>
                        <a:ext cx="2781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71324"/>
              </p:ext>
            </p:extLst>
          </p:nvPr>
        </p:nvGraphicFramePr>
        <p:xfrm>
          <a:off x="697557" y="3166185"/>
          <a:ext cx="31543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5" name="Equation" r:id="rId8" imgW="1282680" imgH="241200" progId="Equation.3">
                  <p:embed/>
                </p:oleObj>
              </mc:Choice>
              <mc:Fallback>
                <p:oleObj name="Equation" r:id="rId8" imgW="1282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57" y="3166185"/>
                        <a:ext cx="315436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856260"/>
              </p:ext>
            </p:extLst>
          </p:nvPr>
        </p:nvGraphicFramePr>
        <p:xfrm>
          <a:off x="5112060" y="3138841"/>
          <a:ext cx="3378910" cy="605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" name="Формула" r:id="rId10" imgW="2349360" imgH="431640" progId="Equation.3">
                  <p:embed/>
                </p:oleObj>
              </mc:Choice>
              <mc:Fallback>
                <p:oleObj name="Формула" r:id="rId10" imgW="2349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060" y="3138841"/>
                        <a:ext cx="3378910" cy="6051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606114"/>
              </p:ext>
            </p:extLst>
          </p:nvPr>
        </p:nvGraphicFramePr>
        <p:xfrm>
          <a:off x="2527793" y="2700737"/>
          <a:ext cx="658971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" name="Формула" r:id="rId12" imgW="3124200" imgH="241300" progId="Equation.3">
                  <p:embed/>
                </p:oleObj>
              </mc:Choice>
              <mc:Fallback>
                <p:oleObj name="Формула" r:id="rId12" imgW="31242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793" y="2700737"/>
                        <a:ext cx="658971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1500" y="3834045"/>
            <a:ext cx="8964613" cy="2880320"/>
          </a:xfrm>
          <a:noFill/>
          <a:ln/>
        </p:spPr>
        <p:txBody>
          <a:bodyPr/>
          <a:lstStyle/>
          <a:p>
            <a:pPr algn="l">
              <a:lnSpc>
                <a:spcPct val="110000"/>
              </a:lnSpc>
              <a:spcBef>
                <a:spcPts val="300"/>
              </a:spcBef>
            </a:pPr>
            <a:r>
              <a:rPr lang="ru-RU" altLang="ru-RU" sz="1800" b="1" dirty="0" smtClean="0">
                <a:latin typeface="+mj-lt"/>
              </a:rPr>
              <a:t>21. Определением </a:t>
            </a:r>
            <a:r>
              <a:rPr lang="ru-RU" altLang="ru-RU" sz="1800" b="1" dirty="0">
                <a:latin typeface="+mj-lt"/>
              </a:rPr>
              <a:t>переменной</a:t>
            </a:r>
            <a:r>
              <a:rPr lang="ru-RU" altLang="ru-RU" sz="1800" b="1" i="1" dirty="0">
                <a:latin typeface="+mj-lt"/>
              </a:rPr>
              <a:t> </a:t>
            </a:r>
            <a:r>
              <a:rPr lang="ru-RU" altLang="ru-RU" sz="1800" i="1" dirty="0">
                <a:latin typeface="+mj-lt"/>
              </a:rPr>
              <a:t>х </a:t>
            </a:r>
            <a:r>
              <a:rPr lang="ru-RU" altLang="ru-RU" sz="1800" dirty="0">
                <a:latin typeface="+mj-lt"/>
              </a:rPr>
              <a:t>называется инструкция, которая </a:t>
            </a:r>
            <a:r>
              <a:rPr lang="ru-RU" altLang="ru-RU" sz="1800" dirty="0" smtClean="0">
                <a:latin typeface="+mj-lt"/>
              </a:rPr>
              <a:t>присваивает значение </a:t>
            </a:r>
            <a:r>
              <a:rPr lang="ru-RU" altLang="ru-RU" sz="1800" dirty="0">
                <a:latin typeface="+mj-lt"/>
              </a:rPr>
              <a:t>переменной </a:t>
            </a:r>
            <a:r>
              <a:rPr lang="ru-RU" altLang="ru-RU" sz="1800" i="1" dirty="0">
                <a:latin typeface="+mj-lt"/>
              </a:rPr>
              <a:t>х. </a:t>
            </a:r>
            <a:r>
              <a:rPr lang="ru-RU" altLang="ru-RU" sz="1800" dirty="0"/>
              <a:t>Каждое новое определение переменной </a:t>
            </a:r>
            <a:r>
              <a:rPr lang="ru-RU" altLang="ru-RU" sz="1800" i="1" dirty="0"/>
              <a:t>х</a:t>
            </a:r>
            <a:r>
              <a:rPr lang="ru-RU" altLang="ru-RU" sz="1800" dirty="0"/>
              <a:t> </a:t>
            </a:r>
            <a:r>
              <a:rPr lang="ru-RU" altLang="ru-RU" sz="1800" b="1" i="1" dirty="0"/>
              <a:t>убивает</a:t>
            </a:r>
            <a:r>
              <a:rPr lang="ru-RU" altLang="ru-RU" sz="1800" dirty="0"/>
              <a:t> ее предыдущее определение. </a:t>
            </a:r>
          </a:p>
          <a:p>
            <a:pPr algn="l">
              <a:lnSpc>
                <a:spcPct val="110000"/>
              </a:lnSpc>
              <a:spcBef>
                <a:spcPts val="300"/>
              </a:spcBef>
            </a:pPr>
            <a:r>
              <a:rPr lang="ru-RU" altLang="ru-RU" sz="1800" b="1" dirty="0" smtClean="0">
                <a:latin typeface="+mj-lt"/>
              </a:rPr>
              <a:t>22. Использованием </a:t>
            </a:r>
            <a:r>
              <a:rPr lang="ru-RU" altLang="ru-RU" sz="1800" b="1" dirty="0">
                <a:latin typeface="+mj-lt"/>
              </a:rPr>
              <a:t>переменной </a:t>
            </a:r>
            <a:r>
              <a:rPr lang="ru-RU" altLang="ru-RU" sz="1800" i="1" dirty="0">
                <a:latin typeface="+mj-lt"/>
              </a:rPr>
              <a:t>х </a:t>
            </a:r>
            <a:r>
              <a:rPr lang="ru-RU" altLang="ru-RU" sz="1800" dirty="0">
                <a:latin typeface="+mj-lt"/>
              </a:rPr>
              <a:t>является инструкция, одним из операндов которой является переменная </a:t>
            </a:r>
            <a:r>
              <a:rPr lang="ru-RU" altLang="ru-RU" sz="1800" i="1" dirty="0">
                <a:latin typeface="+mj-lt"/>
              </a:rPr>
              <a:t>х. </a:t>
            </a:r>
            <a:endParaRPr lang="ru-RU" altLang="ru-RU" sz="1800" dirty="0">
              <a:latin typeface="+mj-lt"/>
            </a:endParaRPr>
          </a:p>
          <a:p>
            <a:pPr algn="l">
              <a:lnSpc>
                <a:spcPct val="110000"/>
              </a:lnSpc>
              <a:spcBef>
                <a:spcPts val="300"/>
              </a:spcBef>
            </a:pPr>
            <a:r>
              <a:rPr lang="ru-RU" altLang="ru-RU" sz="1800" b="1" dirty="0" smtClean="0">
                <a:latin typeface="+mj-lt"/>
              </a:rPr>
              <a:t>23. Определение</a:t>
            </a:r>
            <a:r>
              <a:rPr lang="ru-RU" altLang="ru-RU" sz="1800" dirty="0" smtClean="0">
                <a:latin typeface="+mj-lt"/>
              </a:rPr>
              <a:t> </a:t>
            </a:r>
            <a:r>
              <a:rPr lang="en-US" altLang="ru-RU" sz="1800" i="1" dirty="0">
                <a:latin typeface="+mj-lt"/>
              </a:rPr>
              <a:t>d</a:t>
            </a:r>
            <a:r>
              <a:rPr lang="ru-RU" altLang="ru-RU" sz="1800" i="1" dirty="0">
                <a:latin typeface="+mj-lt"/>
              </a:rPr>
              <a:t> </a:t>
            </a:r>
            <a:r>
              <a:rPr lang="ru-RU" altLang="ru-RU" sz="1800" b="1" dirty="0">
                <a:latin typeface="+mj-lt"/>
              </a:rPr>
              <a:t>достигает</a:t>
            </a:r>
            <a:r>
              <a:rPr lang="ru-RU" altLang="ru-RU" sz="1800" i="1" dirty="0">
                <a:latin typeface="+mj-lt"/>
              </a:rPr>
              <a:t> </a:t>
            </a:r>
            <a:r>
              <a:rPr lang="ru-RU" altLang="ru-RU" sz="1800" dirty="0">
                <a:latin typeface="+mj-lt"/>
              </a:rPr>
              <a:t>точки </a:t>
            </a:r>
            <a:r>
              <a:rPr lang="ru-RU" altLang="ru-RU" sz="1800" i="1" dirty="0">
                <a:latin typeface="+mj-lt"/>
              </a:rPr>
              <a:t>p</a:t>
            </a:r>
            <a:r>
              <a:rPr lang="ru-RU" altLang="ru-RU" sz="1800" dirty="0">
                <a:latin typeface="+mj-lt"/>
              </a:rPr>
              <a:t>, если существует путь от точки, непосредственно следующей за </a:t>
            </a:r>
            <a:r>
              <a:rPr lang="en-US" altLang="ru-RU" sz="1800" i="1" dirty="0">
                <a:latin typeface="+mj-lt"/>
              </a:rPr>
              <a:t>d</a:t>
            </a:r>
            <a:r>
              <a:rPr lang="ru-RU" altLang="ru-RU" sz="1800" i="1" dirty="0">
                <a:latin typeface="+mj-lt"/>
              </a:rPr>
              <a:t>, </a:t>
            </a:r>
            <a:r>
              <a:rPr lang="ru-RU" altLang="ru-RU" sz="1800" dirty="0">
                <a:latin typeface="+mj-lt"/>
              </a:rPr>
              <a:t>к точке </a:t>
            </a:r>
            <a:r>
              <a:rPr lang="ru-RU" altLang="ru-RU" sz="1800" i="1" dirty="0">
                <a:latin typeface="+mj-lt"/>
              </a:rPr>
              <a:t>p, </a:t>
            </a:r>
            <a:r>
              <a:rPr lang="ru-RU" altLang="ru-RU" sz="1800" dirty="0">
                <a:latin typeface="+mj-lt"/>
              </a:rPr>
              <a:t>такой, что вдоль </a:t>
            </a:r>
            <a:r>
              <a:rPr lang="ru-RU" altLang="ru-RU" sz="1800" dirty="0" smtClean="0">
                <a:latin typeface="+mj-lt"/>
              </a:rPr>
              <a:t>этого пути</a:t>
            </a:r>
            <a:r>
              <a:rPr lang="ru-RU" altLang="ru-RU" sz="1800" i="1" dirty="0" smtClean="0">
                <a:latin typeface="+mj-lt"/>
              </a:rPr>
              <a:t> </a:t>
            </a:r>
            <a:r>
              <a:rPr lang="en-US" altLang="ru-RU" sz="1800" i="1" dirty="0">
                <a:latin typeface="+mj-lt"/>
              </a:rPr>
              <a:t>d </a:t>
            </a:r>
            <a:r>
              <a:rPr lang="ru-RU" altLang="ru-RU" sz="1800" dirty="0">
                <a:latin typeface="+mj-lt"/>
              </a:rPr>
              <a:t>остается живым. </a:t>
            </a:r>
            <a:r>
              <a:rPr lang="ru-RU" altLang="ru-RU" sz="1800" dirty="0" smtClean="0">
                <a:latin typeface="+mj-lt"/>
              </a:rPr>
              <a:t>Для достигающих определений передаточная функция </a:t>
            </a:r>
            <a:r>
              <a:rPr lang="en-US" altLang="ru-RU" sz="1800" b="1" i="1" dirty="0" smtClean="0">
                <a:latin typeface="+mj-lt"/>
              </a:rPr>
              <a:t> </a:t>
            </a:r>
            <a:r>
              <a:rPr lang="en-US" altLang="ru-RU" sz="1800" i="1" dirty="0" err="1" smtClean="0">
                <a:latin typeface="+mj-lt"/>
                <a:sym typeface="Wingdings 2" pitchFamily="18" charset="2"/>
              </a:rPr>
              <a:t>f</a:t>
            </a:r>
            <a:r>
              <a:rPr lang="en-US" altLang="ru-RU" sz="1800" i="1" baseline="-25000" dirty="0" err="1" smtClean="0">
                <a:latin typeface="+mj-lt"/>
                <a:sym typeface="Wingdings 2" pitchFamily="18" charset="2"/>
              </a:rPr>
              <a:t>I</a:t>
            </a:r>
            <a:r>
              <a:rPr lang="ru-RU" altLang="ru-RU" sz="1800" dirty="0" smtClean="0">
                <a:latin typeface="+mj-lt"/>
              </a:rPr>
              <a:t>  инструкции </a:t>
            </a:r>
            <a:r>
              <a:rPr lang="en-US" altLang="ru-RU" sz="1800" i="1" dirty="0" smtClean="0">
                <a:latin typeface="+mj-lt"/>
                <a:sym typeface="Wingdings 2" pitchFamily="18" charset="2"/>
              </a:rPr>
              <a:t>I</a:t>
            </a:r>
            <a:r>
              <a:rPr lang="ru-RU" altLang="ru-RU" sz="1800" dirty="0" smtClean="0">
                <a:latin typeface="+mj-lt"/>
              </a:rPr>
              <a:t> может быть записана в виде:</a:t>
            </a:r>
          </a:p>
          <a:p>
            <a:pPr algn="l">
              <a:lnSpc>
                <a:spcPct val="110000"/>
              </a:lnSpc>
              <a:spcBef>
                <a:spcPts val="300"/>
              </a:spcBef>
            </a:pPr>
            <a:endParaRPr lang="ru-RU" altLang="ru-RU" sz="1800" dirty="0" smtClean="0">
              <a:latin typeface="+mj-lt"/>
            </a:endParaRPr>
          </a:p>
          <a:p>
            <a:pPr algn="l">
              <a:lnSpc>
                <a:spcPct val="110000"/>
              </a:lnSpc>
              <a:spcBef>
                <a:spcPts val="300"/>
              </a:spcBef>
            </a:pPr>
            <a:r>
              <a:rPr lang="ru-RU" altLang="ru-RU" sz="1800" dirty="0" smtClean="0">
                <a:latin typeface="+mj-lt"/>
              </a:rPr>
              <a:t>			 	</a:t>
            </a:r>
          </a:p>
          <a:p>
            <a:pPr algn="l">
              <a:lnSpc>
                <a:spcPct val="80000"/>
              </a:lnSpc>
            </a:pPr>
            <a:endParaRPr lang="ru-RU" altLang="ru-RU" sz="18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173037"/>
              </p:ext>
            </p:extLst>
          </p:nvPr>
        </p:nvGraphicFramePr>
        <p:xfrm>
          <a:off x="4841875" y="6309320"/>
          <a:ext cx="3098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" name="Формула" r:id="rId14" imgW="1548728" imgH="215806" progId="Equation.3">
                  <p:embed/>
                </p:oleObj>
              </mc:Choice>
              <mc:Fallback>
                <p:oleObj name="Формула" r:id="rId14" imgW="1548728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6309320"/>
                        <a:ext cx="3098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06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</TotalTime>
  <Words>3265</Words>
  <Application>Microsoft Office PowerPoint</Application>
  <PresentationFormat>On-screen Show (4:3)</PresentationFormat>
  <Paragraphs>502</Paragraphs>
  <Slides>29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Оформление по умолчанию</vt:lpstr>
      <vt:lpstr>Equation</vt:lpstr>
      <vt:lpstr>Формула</vt:lpstr>
      <vt:lpstr>1. Инструкция внутреннего представления программы - </vt:lpstr>
      <vt:lpstr>PowerPoint Presentation</vt:lpstr>
      <vt:lpstr>4. Как выделить базовый блок</vt:lpstr>
      <vt:lpstr>6. Локальная оптимизация</vt:lpstr>
      <vt:lpstr>8. Локальный метод нумерации значений</vt:lpstr>
      <vt:lpstr>PowerPoint Presentation</vt:lpstr>
      <vt:lpstr>10. Граф потока управления - множество всех возможных путей исполнения программы, представленное в виде ориентированного графа, вершинами которого являются ББ.</vt:lpstr>
      <vt:lpstr>12. Региональная оптимизация  - оптимизация в пределах нескольких базовых блоков (например, суперблока).</vt:lpstr>
      <vt:lpstr>18-20. Передаточная функция</vt:lpstr>
      <vt:lpstr>24. Поток данных – все возможные наборы значений переменных, вычисленные в различных точках программы.</vt:lpstr>
      <vt:lpstr>PowerPoint Presentation</vt:lpstr>
      <vt:lpstr>31. Постдоминатор: в ГПУ вершина p постдоминирует над вершиной n               (p = Postdom (n) ), если каждый путь из вершины n в вершину exit проходит через вершину p. Выходной узел постдоминирует над всеми блоками графа. Постдоминаторы ГПУ – это доминаторы его обратного графа.   </vt:lpstr>
      <vt:lpstr>34-39. Полурешетка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57. Планирование кода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ISP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</dc:title>
  <dc:creator>SSG</dc:creator>
  <cp:lastModifiedBy>Konstantin Madorsky</cp:lastModifiedBy>
  <cp:revision>236</cp:revision>
  <cp:lastPrinted>2015-04-21T00:23:25Z</cp:lastPrinted>
  <dcterms:created xsi:type="dcterms:W3CDTF">2009-02-05T12:52:57Z</dcterms:created>
  <dcterms:modified xsi:type="dcterms:W3CDTF">2015-04-21T20:43:32Z</dcterms:modified>
</cp:coreProperties>
</file>